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42"/>
  </p:notesMasterIdLst>
  <p:handoutMasterIdLst>
    <p:handoutMasterId r:id="rId43"/>
  </p:handoutMasterIdLst>
  <p:sldIdLst>
    <p:sldId id="258" r:id="rId3"/>
    <p:sldId id="259" r:id="rId4"/>
    <p:sldId id="260" r:id="rId5"/>
    <p:sldId id="263" r:id="rId6"/>
    <p:sldId id="261" r:id="rId7"/>
    <p:sldId id="265" r:id="rId8"/>
    <p:sldId id="266" r:id="rId9"/>
    <p:sldId id="268" r:id="rId10"/>
    <p:sldId id="269" r:id="rId11"/>
    <p:sldId id="279" r:id="rId12"/>
    <p:sldId id="304" r:id="rId13"/>
    <p:sldId id="305" r:id="rId14"/>
    <p:sldId id="309" r:id="rId15"/>
    <p:sldId id="306" r:id="rId16"/>
    <p:sldId id="307" r:id="rId17"/>
    <p:sldId id="310" r:id="rId18"/>
    <p:sldId id="311" r:id="rId19"/>
    <p:sldId id="314" r:id="rId20"/>
    <p:sldId id="313" r:id="rId21"/>
    <p:sldId id="287" r:id="rId22"/>
    <p:sldId id="316" r:id="rId23"/>
    <p:sldId id="317" r:id="rId24"/>
    <p:sldId id="315" r:id="rId25"/>
    <p:sldId id="288" r:id="rId26"/>
    <p:sldId id="289" r:id="rId27"/>
    <p:sldId id="290" r:id="rId28"/>
    <p:sldId id="292" r:id="rId29"/>
    <p:sldId id="291" r:id="rId30"/>
    <p:sldId id="293" r:id="rId31"/>
    <p:sldId id="294" r:id="rId32"/>
    <p:sldId id="295" r:id="rId33"/>
    <p:sldId id="298" r:id="rId34"/>
    <p:sldId id="296" r:id="rId35"/>
    <p:sldId id="299" r:id="rId36"/>
    <p:sldId id="300" r:id="rId37"/>
    <p:sldId id="301" r:id="rId38"/>
    <p:sldId id="312" r:id="rId39"/>
    <p:sldId id="318" r:id="rId40"/>
    <p:sldId id="302" r:id="rId4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60"/>
  </p:normalViewPr>
  <p:slideViewPr>
    <p:cSldViewPr snapToGrid="0">
      <p:cViewPr varScale="1">
        <p:scale>
          <a:sx n="51" d="100"/>
          <a:sy n="51" d="100"/>
        </p:scale>
        <p:origin x="62" y="682"/>
      </p:cViewPr>
      <p:guideLst/>
    </p:cSldViewPr>
  </p:slideViewPr>
  <p:notesTextViewPr>
    <p:cViewPr>
      <p:scale>
        <a:sx n="3" d="2"/>
        <a:sy n="3" d="2"/>
      </p:scale>
      <p:origin x="0" y="0"/>
    </p:cViewPr>
  </p:notesTextViewPr>
  <p:sorterViewPr>
    <p:cViewPr>
      <p:scale>
        <a:sx n="100" d="100"/>
        <a:sy n="100" d="100"/>
      </p:scale>
      <p:origin x="0" y="0"/>
    </p:cViewPr>
  </p:sorterViewPr>
  <p:notesViewPr>
    <p:cSldViewPr snapToGrid="0">
      <p:cViewPr varScale="1">
        <p:scale>
          <a:sx n="81" d="100"/>
          <a:sy n="81" d="100"/>
        </p:scale>
        <p:origin x="1920" y="9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handoutMaster" Target="handoutMasters/handoutMaster1.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theme" Target="theme/theme1.xml"/><Relationship Id="rId20" Type="http://schemas.openxmlformats.org/officeDocument/2006/relationships/slide" Target="slides/slide18.xml"/><Relationship Id="rId41" Type="http://schemas.openxmlformats.org/officeDocument/2006/relationships/slide" Target="slides/slide3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06E5850-6322-4B8B-A96D-9F8BD4FD364D}" type="datetimeFigureOut">
              <a:rPr lang="en-US" smtClean="0"/>
              <a:t>6/19/2025</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DE2BCA3-99E5-4DFD-909D-CDE43F8B3993}" type="slidenum">
              <a:rPr lang="en-US" smtClean="0"/>
              <a:t>‹#›</a:t>
            </a:fld>
            <a:endParaRPr lang="en-US"/>
          </a:p>
        </p:txBody>
      </p:sp>
    </p:spTree>
    <p:extLst>
      <p:ext uri="{BB962C8B-B14F-4D97-AF65-F5344CB8AC3E}">
        <p14:creationId xmlns:p14="http://schemas.microsoft.com/office/powerpoint/2010/main" val="15107441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79EA0F8-06DB-4648-9869-91CBF181A65B}" type="datetimeFigureOut">
              <a:rPr lang="en-US" smtClean="0"/>
              <a:t>6/19/2025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BA9EB5B-D58E-478B-BC6C-643D79D9FA30}" type="slidenum">
              <a:rPr lang="en-US" smtClean="0"/>
              <a:t>‹#›</a:t>
            </a:fld>
            <a:endParaRPr lang="en-US"/>
          </a:p>
        </p:txBody>
      </p:sp>
    </p:spTree>
    <p:extLst>
      <p:ext uri="{BB962C8B-B14F-4D97-AF65-F5344CB8AC3E}">
        <p14:creationId xmlns:p14="http://schemas.microsoft.com/office/powerpoint/2010/main" val="41679813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Use this as the last slide</a:t>
            </a:r>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96E36B8-7CF8-8740-8DAC-1A3DB4D5C58A}"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9976795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Use this as the last slide</a:t>
            </a:r>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96E36B8-7CF8-8740-8DAC-1A3DB4D5C58A}"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39</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0842946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lvl1pPr>
              <a:defRPr b="1">
                <a:solidFill>
                  <a:schemeClr val="bg1"/>
                </a:solidFill>
                <a:latin typeface="Century Gothic" charset="0"/>
                <a:ea typeface="Century Gothic" charset="0"/>
                <a:cs typeface="Century Gothic" charset="0"/>
              </a:defRPr>
            </a:lvl1pPr>
          </a:lstStyle>
          <a:p>
            <a:r>
              <a:rPr lang="en-US"/>
              <a:t>Click to edit Master title style</a:t>
            </a:r>
            <a:endParaRPr lang="en-US" dirty="0"/>
          </a:p>
        </p:txBody>
      </p:sp>
      <p:sp>
        <p:nvSpPr>
          <p:cNvPr id="3" name="Subtitle 2"/>
          <p:cNvSpPr>
            <a:spLocks noGrp="1"/>
          </p:cNvSpPr>
          <p:nvPr>
            <p:ph type="subTitle" idx="1"/>
          </p:nvPr>
        </p:nvSpPr>
        <p:spPr>
          <a:xfrm>
            <a:off x="1828800" y="3886200"/>
            <a:ext cx="8534400" cy="1752600"/>
          </a:xfrm>
        </p:spPr>
        <p:txBody>
          <a:bodyPr>
            <a:normAutofit/>
          </a:bodyPr>
          <a:lstStyle>
            <a:lvl1pPr marL="0" indent="0" algn="ctr">
              <a:buNone/>
              <a:defRPr sz="2800">
                <a:solidFill>
                  <a:schemeClr val="bg1"/>
                </a:solidFill>
                <a:latin typeface="Century Gothic" charset="0"/>
                <a:ea typeface="Century Gothic" charset="0"/>
                <a:cs typeface="Century Gothic"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E476B1E-DCA1-8A41-A86C-4B395F56AA68}" type="datetimeFigureOut">
              <a:rPr lang="en-US" smtClean="0"/>
              <a:t>6/19/2025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7EA112-C96F-6144-9E92-C1BCD3E88B92}" type="slidenum">
              <a:rPr lang="en-US" smtClean="0"/>
              <a:t>‹#›</a:t>
            </a:fld>
            <a:endParaRPr lang="en-US"/>
          </a:p>
        </p:txBody>
      </p:sp>
    </p:spTree>
    <p:extLst>
      <p:ext uri="{BB962C8B-B14F-4D97-AF65-F5344CB8AC3E}">
        <p14:creationId xmlns:p14="http://schemas.microsoft.com/office/powerpoint/2010/main" val="2082164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E476B1E-DCA1-8A41-A86C-4B395F56AA68}" type="datetimeFigureOut">
              <a:rPr lang="en-US" smtClean="0"/>
              <a:t>6/19/2025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7EA112-C96F-6144-9E92-C1BCD3E88B92}" type="slidenum">
              <a:rPr lang="en-US" smtClean="0"/>
              <a:t>‹#›</a:t>
            </a:fld>
            <a:endParaRPr lang="en-US"/>
          </a:p>
        </p:txBody>
      </p:sp>
    </p:spTree>
    <p:extLst>
      <p:ext uri="{BB962C8B-B14F-4D97-AF65-F5344CB8AC3E}">
        <p14:creationId xmlns:p14="http://schemas.microsoft.com/office/powerpoint/2010/main" val="4110954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E476B1E-DCA1-8A41-A86C-4B395F56AA68}" type="datetimeFigureOut">
              <a:rPr lang="en-US" smtClean="0"/>
              <a:t>6/19/2025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7EA112-C96F-6144-9E92-C1BCD3E88B92}" type="slidenum">
              <a:rPr lang="en-US" smtClean="0"/>
              <a:t>‹#›</a:t>
            </a:fld>
            <a:endParaRPr lang="en-US"/>
          </a:p>
        </p:txBody>
      </p:sp>
    </p:spTree>
    <p:extLst>
      <p:ext uri="{BB962C8B-B14F-4D97-AF65-F5344CB8AC3E}">
        <p14:creationId xmlns:p14="http://schemas.microsoft.com/office/powerpoint/2010/main" val="11522498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lvl1pPr>
              <a:defRPr b="1">
                <a:solidFill>
                  <a:schemeClr val="bg1"/>
                </a:solidFill>
                <a:latin typeface="Century Gothic" charset="0"/>
                <a:ea typeface="Century Gothic" charset="0"/>
                <a:cs typeface="Century Gothic" charset="0"/>
              </a:defRPr>
            </a:lvl1pPr>
          </a:lstStyle>
          <a:p>
            <a:r>
              <a:rPr lang="en-US"/>
              <a:t>Click to edit Master title style</a:t>
            </a:r>
            <a:endParaRPr lang="en-US" dirty="0"/>
          </a:p>
        </p:txBody>
      </p:sp>
      <p:sp>
        <p:nvSpPr>
          <p:cNvPr id="3" name="Subtitle 2"/>
          <p:cNvSpPr>
            <a:spLocks noGrp="1"/>
          </p:cNvSpPr>
          <p:nvPr>
            <p:ph type="subTitle" idx="1"/>
          </p:nvPr>
        </p:nvSpPr>
        <p:spPr>
          <a:xfrm>
            <a:off x="1828800" y="3886200"/>
            <a:ext cx="8534400" cy="1752600"/>
          </a:xfrm>
        </p:spPr>
        <p:txBody>
          <a:bodyPr>
            <a:normAutofit/>
          </a:bodyPr>
          <a:lstStyle>
            <a:lvl1pPr marL="0" indent="0" algn="ctr">
              <a:buNone/>
              <a:defRPr sz="2800">
                <a:solidFill>
                  <a:schemeClr val="bg1"/>
                </a:solidFill>
                <a:latin typeface="Century Gothic" charset="0"/>
                <a:ea typeface="Century Gothic" charset="0"/>
                <a:cs typeface="Century Gothic"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5E476B1E-DCA1-8A41-A86C-4B395F56AA68}" type="datetimeFigureOut">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6/19/2025</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37EA112-C96F-6144-9E92-C1BCD3E88B92}"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1185224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entury Gothic" charset="0"/>
                <a:ea typeface="Century Gothic" charset="0"/>
                <a:cs typeface="Century Gothic" charset="0"/>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a:defRPr>
                <a:latin typeface="Century Gothic" charset="0"/>
                <a:ea typeface="Century Gothic" charset="0"/>
                <a:cs typeface="Century Gothic" charset="0"/>
              </a:defRPr>
            </a:lvl1pPr>
            <a:lvl2pPr>
              <a:defRPr>
                <a:latin typeface="Century Gothic" charset="0"/>
                <a:ea typeface="Century Gothic" charset="0"/>
                <a:cs typeface="Century Gothic" charset="0"/>
              </a:defRPr>
            </a:lvl2pPr>
            <a:lvl3pPr>
              <a:defRPr>
                <a:latin typeface="Century Gothic" charset="0"/>
                <a:ea typeface="Century Gothic" charset="0"/>
                <a:cs typeface="Century Gothic" charset="0"/>
              </a:defRPr>
            </a:lvl3pPr>
            <a:lvl4pPr>
              <a:defRPr>
                <a:latin typeface="Century Gothic" charset="0"/>
                <a:ea typeface="Century Gothic" charset="0"/>
                <a:cs typeface="Century Gothic" charset="0"/>
              </a:defRPr>
            </a:lvl4pPr>
            <a:lvl5pPr>
              <a:defRPr>
                <a:latin typeface="Century Gothic" charset="0"/>
                <a:ea typeface="Century Gothic" charset="0"/>
                <a:cs typeface="Century Gothic"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5E476B1E-DCA1-8A41-A86C-4B395F56AA68}" type="datetimeFigureOut">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6/19/2025</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37EA112-C96F-6144-9E92-C1BCD3E88B92}"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1051925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5E476B1E-DCA1-8A41-A86C-4B395F56AA68}" type="datetimeFigureOut">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6/19/2025</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37EA112-C96F-6144-9E92-C1BCD3E88B92}"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6233472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5E476B1E-DCA1-8A41-A86C-4B395F56AA68}" type="datetimeFigureOut">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6/19/2025</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Footer Placeholder 5"/>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37EA112-C96F-6144-9E92-C1BCD3E88B92}"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161642558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5E476B1E-DCA1-8A41-A86C-4B395F56AA68}" type="datetimeFigureOut">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6/19/2025</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8" name="Footer Placeholder 7"/>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37EA112-C96F-6144-9E92-C1BCD3E88B92}"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46925527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5E476B1E-DCA1-8A41-A86C-4B395F56AA68}" type="datetimeFigureOut">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6/19/2025</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4" name="Footer Placeholder 3"/>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37EA112-C96F-6144-9E92-C1BCD3E88B92}"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182390267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5E476B1E-DCA1-8A41-A86C-4B395F56AA68}" type="datetimeFigureOut">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6/19/2025</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3" name="Footer Placeholder 2"/>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37EA112-C96F-6144-9E92-C1BCD3E88B92}"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51536209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5E476B1E-DCA1-8A41-A86C-4B395F56AA68}" type="datetimeFigureOut">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6/19/2025</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Footer Placeholder 5"/>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37EA112-C96F-6144-9E92-C1BCD3E88B92}"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3757655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entury Gothic" charset="0"/>
                <a:ea typeface="Century Gothic" charset="0"/>
                <a:cs typeface="Century Gothic" charset="0"/>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a:defRPr>
                <a:latin typeface="Century Gothic" charset="0"/>
                <a:ea typeface="Century Gothic" charset="0"/>
                <a:cs typeface="Century Gothic" charset="0"/>
              </a:defRPr>
            </a:lvl1pPr>
            <a:lvl2pPr>
              <a:defRPr>
                <a:latin typeface="Century Gothic" charset="0"/>
                <a:ea typeface="Century Gothic" charset="0"/>
                <a:cs typeface="Century Gothic" charset="0"/>
              </a:defRPr>
            </a:lvl2pPr>
            <a:lvl3pPr>
              <a:defRPr>
                <a:latin typeface="Century Gothic" charset="0"/>
                <a:ea typeface="Century Gothic" charset="0"/>
                <a:cs typeface="Century Gothic" charset="0"/>
              </a:defRPr>
            </a:lvl3pPr>
            <a:lvl4pPr>
              <a:defRPr>
                <a:latin typeface="Century Gothic" charset="0"/>
                <a:ea typeface="Century Gothic" charset="0"/>
                <a:cs typeface="Century Gothic" charset="0"/>
              </a:defRPr>
            </a:lvl4pPr>
            <a:lvl5pPr>
              <a:defRPr>
                <a:latin typeface="Century Gothic" charset="0"/>
                <a:ea typeface="Century Gothic" charset="0"/>
                <a:cs typeface="Century Gothic"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E476B1E-DCA1-8A41-A86C-4B395F56AA68}" type="datetimeFigureOut">
              <a:rPr lang="en-US" smtClean="0"/>
              <a:t>6/19/2025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7EA112-C96F-6144-9E92-C1BCD3E88B92}" type="slidenum">
              <a:rPr lang="en-US" smtClean="0"/>
              <a:t>‹#›</a:t>
            </a:fld>
            <a:endParaRPr lang="en-US"/>
          </a:p>
        </p:txBody>
      </p:sp>
    </p:spTree>
    <p:extLst>
      <p:ext uri="{BB962C8B-B14F-4D97-AF65-F5344CB8AC3E}">
        <p14:creationId xmlns:p14="http://schemas.microsoft.com/office/powerpoint/2010/main" val="143301057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5E476B1E-DCA1-8A41-A86C-4B395F56AA68}" type="datetimeFigureOut">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6/19/2025</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Footer Placeholder 5"/>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37EA112-C96F-6144-9E92-C1BCD3E88B92}"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358594647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5E476B1E-DCA1-8A41-A86C-4B395F56AA68}" type="datetimeFigureOut">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6/19/2025</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37EA112-C96F-6144-9E92-C1BCD3E88B92}"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325411518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5E476B1E-DCA1-8A41-A86C-4B395F56AA68}" type="datetimeFigureOut">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6/19/2025</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37EA112-C96F-6144-9E92-C1BCD3E88B92}"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6399252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E476B1E-DCA1-8A41-A86C-4B395F56AA68}" type="datetimeFigureOut">
              <a:rPr lang="en-US" smtClean="0"/>
              <a:t>6/19/2025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7EA112-C96F-6144-9E92-C1BCD3E88B92}" type="slidenum">
              <a:rPr lang="en-US" smtClean="0"/>
              <a:t>‹#›</a:t>
            </a:fld>
            <a:endParaRPr lang="en-US"/>
          </a:p>
        </p:txBody>
      </p:sp>
    </p:spTree>
    <p:extLst>
      <p:ext uri="{BB962C8B-B14F-4D97-AF65-F5344CB8AC3E}">
        <p14:creationId xmlns:p14="http://schemas.microsoft.com/office/powerpoint/2010/main" val="32363355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E476B1E-DCA1-8A41-A86C-4B395F56AA68}" type="datetimeFigureOut">
              <a:rPr lang="en-US" smtClean="0"/>
              <a:t>6/19/2025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7EA112-C96F-6144-9E92-C1BCD3E88B92}" type="slidenum">
              <a:rPr lang="en-US" smtClean="0"/>
              <a:t>‹#›</a:t>
            </a:fld>
            <a:endParaRPr lang="en-US"/>
          </a:p>
        </p:txBody>
      </p:sp>
    </p:spTree>
    <p:extLst>
      <p:ext uri="{BB962C8B-B14F-4D97-AF65-F5344CB8AC3E}">
        <p14:creationId xmlns:p14="http://schemas.microsoft.com/office/powerpoint/2010/main" val="22018700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E476B1E-DCA1-8A41-A86C-4B395F56AA68}" type="datetimeFigureOut">
              <a:rPr lang="en-US" smtClean="0"/>
              <a:t>6/19/2025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37EA112-C96F-6144-9E92-C1BCD3E88B92}" type="slidenum">
              <a:rPr lang="en-US" smtClean="0"/>
              <a:t>‹#›</a:t>
            </a:fld>
            <a:endParaRPr lang="en-US"/>
          </a:p>
        </p:txBody>
      </p:sp>
    </p:spTree>
    <p:extLst>
      <p:ext uri="{BB962C8B-B14F-4D97-AF65-F5344CB8AC3E}">
        <p14:creationId xmlns:p14="http://schemas.microsoft.com/office/powerpoint/2010/main" val="24504517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E476B1E-DCA1-8A41-A86C-4B395F56AA68}" type="datetimeFigureOut">
              <a:rPr lang="en-US" smtClean="0"/>
              <a:t>6/19/2025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37EA112-C96F-6144-9E92-C1BCD3E88B92}" type="slidenum">
              <a:rPr lang="en-US" smtClean="0"/>
              <a:t>‹#›</a:t>
            </a:fld>
            <a:endParaRPr lang="en-US"/>
          </a:p>
        </p:txBody>
      </p:sp>
    </p:spTree>
    <p:extLst>
      <p:ext uri="{BB962C8B-B14F-4D97-AF65-F5344CB8AC3E}">
        <p14:creationId xmlns:p14="http://schemas.microsoft.com/office/powerpoint/2010/main" val="15802130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E476B1E-DCA1-8A41-A86C-4B395F56AA68}" type="datetimeFigureOut">
              <a:rPr lang="en-US" smtClean="0"/>
              <a:t>6/19/2025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37EA112-C96F-6144-9E92-C1BCD3E88B92}" type="slidenum">
              <a:rPr lang="en-US" smtClean="0"/>
              <a:t>‹#›</a:t>
            </a:fld>
            <a:endParaRPr lang="en-US"/>
          </a:p>
        </p:txBody>
      </p:sp>
    </p:spTree>
    <p:extLst>
      <p:ext uri="{BB962C8B-B14F-4D97-AF65-F5344CB8AC3E}">
        <p14:creationId xmlns:p14="http://schemas.microsoft.com/office/powerpoint/2010/main" val="1771963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5E476B1E-DCA1-8A41-A86C-4B395F56AA68}" type="datetimeFigureOut">
              <a:rPr lang="en-US" smtClean="0"/>
              <a:t>6/19/2025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7EA112-C96F-6144-9E92-C1BCD3E88B92}" type="slidenum">
              <a:rPr lang="en-US" smtClean="0"/>
              <a:t>‹#›</a:t>
            </a:fld>
            <a:endParaRPr lang="en-US"/>
          </a:p>
        </p:txBody>
      </p:sp>
    </p:spTree>
    <p:extLst>
      <p:ext uri="{BB962C8B-B14F-4D97-AF65-F5344CB8AC3E}">
        <p14:creationId xmlns:p14="http://schemas.microsoft.com/office/powerpoint/2010/main" val="2495901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5E476B1E-DCA1-8A41-A86C-4B395F56AA68}" type="datetimeFigureOut">
              <a:rPr lang="en-US" smtClean="0"/>
              <a:t>6/19/2025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7EA112-C96F-6144-9E92-C1BCD3E88B92}" type="slidenum">
              <a:rPr lang="en-US" smtClean="0"/>
              <a:t>‹#›</a:t>
            </a:fld>
            <a:endParaRPr lang="en-US"/>
          </a:p>
        </p:txBody>
      </p:sp>
    </p:spTree>
    <p:extLst>
      <p:ext uri="{BB962C8B-B14F-4D97-AF65-F5344CB8AC3E}">
        <p14:creationId xmlns:p14="http://schemas.microsoft.com/office/powerpoint/2010/main" val="26089254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E476B1E-DCA1-8A41-A86C-4B395F56AA68}" type="datetimeFigureOut">
              <a:rPr lang="en-US" smtClean="0"/>
              <a:t>6/19/2025</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7EA112-C96F-6144-9E92-C1BCD3E88B92}" type="slidenum">
              <a:rPr lang="en-US" smtClean="0"/>
              <a:t>‹#›</a:t>
            </a:fld>
            <a:endParaRPr lang="en-US"/>
          </a:p>
        </p:txBody>
      </p:sp>
    </p:spTree>
    <p:extLst>
      <p:ext uri="{BB962C8B-B14F-4D97-AF65-F5344CB8AC3E}">
        <p14:creationId xmlns:p14="http://schemas.microsoft.com/office/powerpoint/2010/main" val="224368076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fld id="{5E476B1E-DCA1-8A41-A86C-4B395F56AA68}" type="datetimeFigureOut">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6/19/2025</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fld id="{F37EA112-C96F-6144-9E92-C1BCD3E88B92}"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361745951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2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2.jpg"/><Relationship Id="rId1" Type="http://schemas.openxmlformats.org/officeDocument/2006/relationships/slideLayout" Target="../slideLayouts/slideLayout7.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hyperlink" Target="https://host-mammothmountain.com/" TargetMode="Externa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129762"/>
            <a:ext cx="10363200" cy="1470025"/>
          </a:xfrm>
          <a:effectLst>
            <a:outerShdw blurRad="50800" dist="38100" dir="5400000" algn="t" rotWithShape="0">
              <a:prstClr val="black">
                <a:alpha val="40000"/>
              </a:prstClr>
            </a:outerShdw>
          </a:effectLst>
        </p:spPr>
        <p:txBody>
          <a:bodyPr/>
          <a:lstStyle/>
          <a:p>
            <a:r>
              <a:rPr lang="en-US" dirty="0"/>
              <a:t>2025 Summer Host/Naturalist Kick Off</a:t>
            </a:r>
            <a:br>
              <a:rPr lang="en-US" dirty="0"/>
            </a:br>
            <a:endParaRPr lang="en-US" dirty="0"/>
          </a:p>
        </p:txBody>
      </p:sp>
      <p:sp>
        <p:nvSpPr>
          <p:cNvPr id="3" name="Subtitle 2"/>
          <p:cNvSpPr>
            <a:spLocks noGrp="1"/>
          </p:cNvSpPr>
          <p:nvPr>
            <p:ph type="subTitle" idx="1"/>
          </p:nvPr>
        </p:nvSpPr>
        <p:spPr>
          <a:xfrm>
            <a:off x="1828800" y="3886199"/>
            <a:ext cx="8534400" cy="2201091"/>
          </a:xfrm>
        </p:spPr>
        <p:txBody>
          <a:bodyPr>
            <a:normAutofit/>
          </a:bodyPr>
          <a:lstStyle/>
          <a:p>
            <a:r>
              <a:rPr lang="en-US" dirty="0"/>
              <a:t>Review information for Hosts and Naturalists for summer roles. </a:t>
            </a:r>
          </a:p>
        </p:txBody>
      </p:sp>
    </p:spTree>
    <p:extLst>
      <p:ext uri="{BB962C8B-B14F-4D97-AF65-F5344CB8AC3E}">
        <p14:creationId xmlns:p14="http://schemas.microsoft.com/office/powerpoint/2010/main" val="38120477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2"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effectLst>
            <a:outerShdw blurRad="50800" dist="38100" dir="5400000" algn="t" rotWithShape="0">
              <a:prstClr val="black">
                <a:alpha val="40000"/>
              </a:prstClr>
            </a:outerShdw>
          </a:effectLst>
        </p:spPr>
        <p:txBody>
          <a:bodyPr>
            <a:normAutofit/>
          </a:bodyPr>
          <a:lstStyle/>
          <a:p>
            <a:r>
              <a:rPr lang="en-US" dirty="0"/>
              <a:t>Host and Naturalist Strategies</a:t>
            </a:r>
          </a:p>
        </p:txBody>
      </p:sp>
      <p:sp>
        <p:nvSpPr>
          <p:cNvPr id="3" name="Content Placeholder 2"/>
          <p:cNvSpPr>
            <a:spLocks noGrp="1"/>
          </p:cNvSpPr>
          <p:nvPr>
            <p:ph idx="1"/>
          </p:nvPr>
        </p:nvSpPr>
        <p:spPr/>
        <p:txBody>
          <a:bodyPr>
            <a:normAutofit lnSpcReduction="10000"/>
          </a:bodyPr>
          <a:lstStyle/>
          <a:p>
            <a:r>
              <a:rPr lang="en-US" sz="4500" dirty="0"/>
              <a:t>Support our mission to Help our Guests Create Great Memories</a:t>
            </a:r>
          </a:p>
          <a:p>
            <a:r>
              <a:rPr lang="en-US" sz="4500" dirty="0"/>
              <a:t>Make an impact on our guests</a:t>
            </a:r>
          </a:p>
          <a:p>
            <a:r>
              <a:rPr lang="en-US" sz="4500" dirty="0"/>
              <a:t>Techniques we use to succeed</a:t>
            </a:r>
          </a:p>
          <a:p>
            <a:r>
              <a:rPr lang="en-US" sz="4500" dirty="0"/>
              <a:t>Have fun to ensure our guests are having fun!</a:t>
            </a:r>
          </a:p>
          <a:p>
            <a:endParaRPr lang="en-US" sz="4500" dirty="0"/>
          </a:p>
          <a:p>
            <a:endParaRPr lang="en-US" sz="4500" dirty="0"/>
          </a:p>
        </p:txBody>
      </p:sp>
    </p:spTree>
    <p:extLst>
      <p:ext uri="{BB962C8B-B14F-4D97-AF65-F5344CB8AC3E}">
        <p14:creationId xmlns:p14="http://schemas.microsoft.com/office/powerpoint/2010/main" val="30325739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1. Make our Guests understand we want them here</a:t>
            </a:r>
          </a:p>
        </p:txBody>
      </p:sp>
      <p:sp>
        <p:nvSpPr>
          <p:cNvPr id="3" name="Content Placeholder 2"/>
          <p:cNvSpPr>
            <a:spLocks noGrp="1"/>
          </p:cNvSpPr>
          <p:nvPr>
            <p:ph idx="1"/>
          </p:nvPr>
        </p:nvSpPr>
        <p:spPr>
          <a:xfrm>
            <a:off x="609600" y="1863674"/>
            <a:ext cx="10972800" cy="4134172"/>
          </a:xfrm>
          <a:solidFill>
            <a:srgbClr val="7030A0"/>
          </a:solidFill>
        </p:spPr>
        <p:txBody>
          <a:bodyPr/>
          <a:lstStyle/>
          <a:p>
            <a:r>
              <a:rPr lang="en-US" dirty="0">
                <a:solidFill>
                  <a:schemeClr val="bg2"/>
                </a:solidFill>
              </a:rPr>
              <a:t>Engage the Guest through eye contact, smile and speaking first</a:t>
            </a:r>
          </a:p>
          <a:p>
            <a:endParaRPr lang="en-US" sz="2000" dirty="0">
              <a:solidFill>
                <a:schemeClr val="bg2"/>
              </a:solidFill>
            </a:endParaRPr>
          </a:p>
          <a:p>
            <a:r>
              <a:rPr lang="en-US" dirty="0">
                <a:solidFill>
                  <a:schemeClr val="bg2"/>
                </a:solidFill>
              </a:rPr>
              <a:t>Welcome guest to Mammoth and ask “How may I help you?”</a:t>
            </a:r>
          </a:p>
          <a:p>
            <a:endParaRPr lang="en-US" sz="2000" dirty="0">
              <a:solidFill>
                <a:schemeClr val="bg2"/>
              </a:solidFill>
            </a:endParaRPr>
          </a:p>
          <a:p>
            <a:r>
              <a:rPr lang="en-US" dirty="0">
                <a:solidFill>
                  <a:schemeClr val="bg2"/>
                </a:solidFill>
              </a:rPr>
              <a:t>Thank our Guests for Choosing Mammoth</a:t>
            </a:r>
          </a:p>
          <a:p>
            <a:pPr marL="0" indent="0">
              <a:buNone/>
            </a:pPr>
            <a:endParaRPr lang="en-US" dirty="0"/>
          </a:p>
        </p:txBody>
      </p:sp>
    </p:spTree>
    <p:extLst>
      <p:ext uri="{BB962C8B-B14F-4D97-AF65-F5344CB8AC3E}">
        <p14:creationId xmlns:p14="http://schemas.microsoft.com/office/powerpoint/2010/main" val="10489293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2. Determine Desires and Promote Services</a:t>
            </a:r>
          </a:p>
        </p:txBody>
      </p:sp>
      <p:sp>
        <p:nvSpPr>
          <p:cNvPr id="3" name="Content Placeholder 2"/>
          <p:cNvSpPr>
            <a:spLocks noGrp="1"/>
          </p:cNvSpPr>
          <p:nvPr>
            <p:ph idx="1"/>
          </p:nvPr>
        </p:nvSpPr>
        <p:spPr>
          <a:solidFill>
            <a:schemeClr val="accent2">
              <a:lumMod val="75000"/>
            </a:schemeClr>
          </a:solidFill>
        </p:spPr>
        <p:txBody>
          <a:bodyPr/>
          <a:lstStyle/>
          <a:p>
            <a:r>
              <a:rPr lang="en-US" dirty="0">
                <a:solidFill>
                  <a:schemeClr val="bg2"/>
                </a:solidFill>
              </a:rPr>
              <a:t>Use </a:t>
            </a:r>
            <a:r>
              <a:rPr lang="en-US" b="1" dirty="0">
                <a:solidFill>
                  <a:schemeClr val="bg2"/>
                </a:solidFill>
              </a:rPr>
              <a:t>L.A.S.T. </a:t>
            </a:r>
            <a:r>
              <a:rPr lang="en-US" dirty="0">
                <a:solidFill>
                  <a:schemeClr val="bg2"/>
                </a:solidFill>
              </a:rPr>
              <a:t>(Listen, Acknowledge, Solve and Thank) </a:t>
            </a:r>
          </a:p>
          <a:p>
            <a:r>
              <a:rPr lang="en-US" dirty="0">
                <a:solidFill>
                  <a:schemeClr val="bg2"/>
                </a:solidFill>
              </a:rPr>
              <a:t>Use clues, such as what guests are wearing, to help guide ideas</a:t>
            </a:r>
          </a:p>
          <a:p>
            <a:r>
              <a:rPr lang="en-US" dirty="0">
                <a:solidFill>
                  <a:schemeClr val="bg2"/>
                </a:solidFill>
              </a:rPr>
              <a:t>Focus on Mammoth Mountain Activities</a:t>
            </a:r>
          </a:p>
          <a:p>
            <a:pPr lvl="1"/>
            <a:r>
              <a:rPr lang="en-US" dirty="0">
                <a:solidFill>
                  <a:schemeClr val="bg2"/>
                </a:solidFill>
              </a:rPr>
              <a:t>Suggesting activities beyond Mammoth Mountain are also great suggestions</a:t>
            </a:r>
          </a:p>
          <a:p>
            <a:r>
              <a:rPr lang="en-US" dirty="0">
                <a:solidFill>
                  <a:schemeClr val="bg2"/>
                </a:solidFill>
              </a:rPr>
              <a:t>Know where to get answers when you are unsure</a:t>
            </a:r>
          </a:p>
        </p:txBody>
      </p:sp>
    </p:spTree>
    <p:extLst>
      <p:ext uri="{BB962C8B-B14F-4D97-AF65-F5344CB8AC3E}">
        <p14:creationId xmlns:p14="http://schemas.microsoft.com/office/powerpoint/2010/main" val="40311189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3. Use Your Best Judgment</a:t>
            </a:r>
          </a:p>
        </p:txBody>
      </p:sp>
      <p:sp>
        <p:nvSpPr>
          <p:cNvPr id="3" name="Content Placeholder 2"/>
          <p:cNvSpPr>
            <a:spLocks noGrp="1"/>
          </p:cNvSpPr>
          <p:nvPr>
            <p:ph idx="1"/>
          </p:nvPr>
        </p:nvSpPr>
        <p:spPr>
          <a:xfrm>
            <a:off x="609600" y="1724187"/>
            <a:ext cx="10972800" cy="4087677"/>
          </a:xfrm>
          <a:solidFill>
            <a:schemeClr val="accent5">
              <a:lumMod val="60000"/>
              <a:lumOff val="40000"/>
            </a:schemeClr>
          </a:solidFill>
        </p:spPr>
        <p:txBody>
          <a:bodyPr>
            <a:normAutofit/>
          </a:bodyPr>
          <a:lstStyle/>
          <a:p>
            <a:r>
              <a:rPr lang="en-US" sz="4500" dirty="0"/>
              <a:t>What’s best for our Guests</a:t>
            </a:r>
          </a:p>
          <a:p>
            <a:endParaRPr lang="en-US" sz="2000" dirty="0"/>
          </a:p>
          <a:p>
            <a:r>
              <a:rPr lang="en-US" sz="4500" dirty="0"/>
              <a:t>What’s best for the Mountain</a:t>
            </a:r>
          </a:p>
          <a:p>
            <a:endParaRPr lang="en-US" sz="2000" dirty="0"/>
          </a:p>
          <a:p>
            <a:r>
              <a:rPr lang="en-US" sz="4500" dirty="0"/>
              <a:t>What’s best for You</a:t>
            </a:r>
          </a:p>
        </p:txBody>
      </p:sp>
    </p:spTree>
    <p:extLst>
      <p:ext uri="{BB962C8B-B14F-4D97-AF65-F5344CB8AC3E}">
        <p14:creationId xmlns:p14="http://schemas.microsoft.com/office/powerpoint/2010/main" val="31873885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4. Have a plan, but adapt as necessary</a:t>
            </a:r>
          </a:p>
        </p:txBody>
      </p:sp>
      <p:sp>
        <p:nvSpPr>
          <p:cNvPr id="3" name="Content Placeholder 2"/>
          <p:cNvSpPr>
            <a:spLocks noGrp="1"/>
          </p:cNvSpPr>
          <p:nvPr>
            <p:ph idx="1"/>
          </p:nvPr>
        </p:nvSpPr>
        <p:spPr>
          <a:xfrm>
            <a:off x="609600" y="1677694"/>
            <a:ext cx="10972800" cy="4258158"/>
          </a:xfrm>
          <a:solidFill>
            <a:schemeClr val="accent6">
              <a:lumMod val="75000"/>
            </a:schemeClr>
          </a:solidFill>
          <a:ln>
            <a:solidFill>
              <a:schemeClr val="accent1"/>
            </a:solidFill>
          </a:ln>
        </p:spPr>
        <p:txBody>
          <a:bodyPr/>
          <a:lstStyle/>
          <a:p>
            <a:r>
              <a:rPr lang="en-US" dirty="0"/>
              <a:t>Prepare your day, depending on your assignment</a:t>
            </a:r>
          </a:p>
          <a:p>
            <a:endParaRPr lang="en-US" sz="2000" dirty="0"/>
          </a:p>
          <a:p>
            <a:r>
              <a:rPr lang="en-US" dirty="0"/>
              <a:t>Learn ways to solve problems using Mammoth Way standards for your assignment</a:t>
            </a:r>
          </a:p>
          <a:p>
            <a:endParaRPr lang="en-US" sz="2000" dirty="0"/>
          </a:p>
          <a:p>
            <a:r>
              <a:rPr lang="en-US" dirty="0"/>
              <a:t>Recognize new information can be used to adjust responses to guest’s needs</a:t>
            </a:r>
          </a:p>
        </p:txBody>
      </p:sp>
    </p:spTree>
    <p:extLst>
      <p:ext uri="{BB962C8B-B14F-4D97-AF65-F5344CB8AC3E}">
        <p14:creationId xmlns:p14="http://schemas.microsoft.com/office/powerpoint/2010/main" val="24222407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Focusing on our Guests - Promote Our Business </a:t>
            </a:r>
          </a:p>
        </p:txBody>
      </p:sp>
      <p:sp>
        <p:nvSpPr>
          <p:cNvPr id="3" name="Content Placeholder 2"/>
          <p:cNvSpPr>
            <a:spLocks noGrp="1"/>
          </p:cNvSpPr>
          <p:nvPr>
            <p:ph idx="1"/>
          </p:nvPr>
        </p:nvSpPr>
        <p:spPr>
          <a:solidFill>
            <a:schemeClr val="accent3">
              <a:lumMod val="75000"/>
            </a:schemeClr>
          </a:solidFill>
        </p:spPr>
        <p:txBody>
          <a:bodyPr>
            <a:normAutofit fontScale="92500" lnSpcReduction="10000"/>
          </a:bodyPr>
          <a:lstStyle/>
          <a:p>
            <a:r>
              <a:rPr lang="en-US" dirty="0"/>
              <a:t>Build your Mammoth and local area knowledge to offer guests the best responses</a:t>
            </a:r>
          </a:p>
          <a:p>
            <a:endParaRPr lang="en-US" sz="2200" dirty="0"/>
          </a:p>
          <a:p>
            <a:r>
              <a:rPr lang="en-US" dirty="0"/>
              <a:t>Always focus on Safety </a:t>
            </a:r>
          </a:p>
          <a:p>
            <a:endParaRPr lang="en-US" sz="2200" dirty="0"/>
          </a:p>
          <a:p>
            <a:r>
              <a:rPr lang="en-US" dirty="0"/>
              <a:t>Maintain flexibility to move wherever the guest needs are</a:t>
            </a:r>
          </a:p>
          <a:p>
            <a:endParaRPr lang="en-US" sz="2200" dirty="0"/>
          </a:p>
          <a:p>
            <a:r>
              <a:rPr lang="en-US" dirty="0"/>
              <a:t>Maintain efficiency, disengaging appropriately to provide assistance to as many guests as possible</a:t>
            </a:r>
          </a:p>
        </p:txBody>
      </p:sp>
    </p:spTree>
    <p:extLst>
      <p:ext uri="{BB962C8B-B14F-4D97-AF65-F5344CB8AC3E}">
        <p14:creationId xmlns:p14="http://schemas.microsoft.com/office/powerpoint/2010/main" val="30173811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Quiz</a:t>
            </a:r>
          </a:p>
        </p:txBody>
      </p:sp>
      <p:sp>
        <p:nvSpPr>
          <p:cNvPr id="3" name="Content Placeholder 2"/>
          <p:cNvSpPr>
            <a:spLocks noGrp="1"/>
          </p:cNvSpPr>
          <p:nvPr>
            <p:ph idx="1"/>
          </p:nvPr>
        </p:nvSpPr>
        <p:spPr>
          <a:xfrm>
            <a:off x="609600" y="1600201"/>
            <a:ext cx="10972800" cy="4525963"/>
          </a:xfrm>
          <a:gradFill flip="none" rotWithShape="1">
            <a:gsLst>
              <a:gs pos="0">
                <a:schemeClr val="tx2">
                  <a:lumMod val="20000"/>
                  <a:lumOff val="80000"/>
                  <a:shade val="30000"/>
                  <a:satMod val="115000"/>
                </a:schemeClr>
              </a:gs>
              <a:gs pos="50000">
                <a:schemeClr val="tx2">
                  <a:lumMod val="20000"/>
                  <a:lumOff val="80000"/>
                  <a:shade val="67500"/>
                  <a:satMod val="115000"/>
                </a:schemeClr>
              </a:gs>
              <a:gs pos="100000">
                <a:schemeClr val="tx2">
                  <a:lumMod val="20000"/>
                  <a:lumOff val="80000"/>
                  <a:shade val="100000"/>
                  <a:satMod val="115000"/>
                </a:schemeClr>
              </a:gs>
            </a:gsLst>
            <a:lin ang="16200000" scaled="1"/>
            <a:tileRect/>
          </a:gradFill>
        </p:spPr>
        <p:txBody>
          <a:bodyPr>
            <a:normAutofit fontScale="92500" lnSpcReduction="10000"/>
          </a:bodyPr>
          <a:lstStyle/>
          <a:p>
            <a:r>
              <a:rPr lang="en-US" dirty="0"/>
              <a:t>Have _____ to ensure our ______ are having fun!</a:t>
            </a:r>
          </a:p>
          <a:p>
            <a:endParaRPr lang="en-US" sz="1000" dirty="0"/>
          </a:p>
          <a:p>
            <a:r>
              <a:rPr lang="en-US" dirty="0"/>
              <a:t>Ask guests “How _______ I help you?</a:t>
            </a:r>
          </a:p>
          <a:p>
            <a:endParaRPr lang="en-US" sz="1100" dirty="0"/>
          </a:p>
          <a:p>
            <a:r>
              <a:rPr lang="en-US" dirty="0"/>
              <a:t>Determining Desires and Promoting Services is initiated using __.__.__.__.</a:t>
            </a:r>
          </a:p>
          <a:p>
            <a:endParaRPr lang="en-US" sz="1100" dirty="0"/>
          </a:p>
          <a:p>
            <a:r>
              <a:rPr lang="en-US" dirty="0"/>
              <a:t>Using your best judgment means determining</a:t>
            </a:r>
          </a:p>
          <a:p>
            <a:pPr lvl="1"/>
            <a:r>
              <a:rPr lang="en-US" dirty="0"/>
              <a:t>What’s best for the _________</a:t>
            </a:r>
          </a:p>
          <a:p>
            <a:pPr lvl="1"/>
            <a:r>
              <a:rPr lang="en-US" dirty="0"/>
              <a:t>What’s best for the _________</a:t>
            </a:r>
          </a:p>
          <a:p>
            <a:pPr lvl="1"/>
            <a:r>
              <a:rPr lang="en-US" dirty="0"/>
              <a:t>What’s best for _______</a:t>
            </a:r>
          </a:p>
        </p:txBody>
      </p:sp>
    </p:spTree>
    <p:extLst>
      <p:ext uri="{BB962C8B-B14F-4D97-AF65-F5344CB8AC3E}">
        <p14:creationId xmlns:p14="http://schemas.microsoft.com/office/powerpoint/2010/main" val="26632303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Quiz</a:t>
            </a:r>
          </a:p>
        </p:txBody>
      </p:sp>
      <p:sp>
        <p:nvSpPr>
          <p:cNvPr id="3" name="Content Placeholder 2"/>
          <p:cNvSpPr>
            <a:spLocks noGrp="1"/>
          </p:cNvSpPr>
          <p:nvPr>
            <p:ph idx="1"/>
          </p:nvPr>
        </p:nvSpPr>
        <p:spPr>
          <a:xfrm>
            <a:off x="609600" y="1600202"/>
            <a:ext cx="10972800" cy="4371974"/>
          </a:xfrm>
          <a:gradFill flip="none" rotWithShape="1">
            <a:gsLst>
              <a:gs pos="0">
                <a:schemeClr val="tx2">
                  <a:lumMod val="20000"/>
                  <a:lumOff val="80000"/>
                  <a:shade val="30000"/>
                  <a:satMod val="115000"/>
                </a:schemeClr>
              </a:gs>
              <a:gs pos="50000">
                <a:schemeClr val="tx2">
                  <a:lumMod val="20000"/>
                  <a:lumOff val="80000"/>
                  <a:shade val="67500"/>
                  <a:satMod val="115000"/>
                </a:schemeClr>
              </a:gs>
              <a:gs pos="100000">
                <a:schemeClr val="tx2">
                  <a:lumMod val="20000"/>
                  <a:lumOff val="80000"/>
                  <a:shade val="100000"/>
                  <a:satMod val="115000"/>
                </a:schemeClr>
              </a:gs>
            </a:gsLst>
            <a:lin ang="16200000" scaled="1"/>
            <a:tileRect/>
          </a:gradFill>
        </p:spPr>
        <p:txBody>
          <a:bodyPr>
            <a:normAutofit lnSpcReduction="10000"/>
          </a:bodyPr>
          <a:lstStyle/>
          <a:p>
            <a:r>
              <a:rPr lang="en-US" dirty="0"/>
              <a:t>Have a _______, but _________ as necessary</a:t>
            </a:r>
          </a:p>
          <a:p>
            <a:endParaRPr lang="en-US" sz="1000" dirty="0"/>
          </a:p>
          <a:p>
            <a:r>
              <a:rPr lang="en-US" dirty="0"/>
              <a:t>Solve problems using __________ _____ standards</a:t>
            </a:r>
          </a:p>
          <a:p>
            <a:endParaRPr lang="en-US" sz="1000" dirty="0"/>
          </a:p>
          <a:p>
            <a:r>
              <a:rPr lang="en-US" dirty="0"/>
              <a:t>Build your Mammoth and _______ _______ knowledge to offer guests the best responses</a:t>
            </a:r>
          </a:p>
          <a:p>
            <a:endParaRPr lang="en-US" sz="1000" dirty="0"/>
          </a:p>
          <a:p>
            <a:r>
              <a:rPr lang="en-US" dirty="0"/>
              <a:t>Always focus on __________</a:t>
            </a:r>
          </a:p>
          <a:p>
            <a:endParaRPr lang="en-US" sz="1100" dirty="0"/>
          </a:p>
          <a:p>
            <a:r>
              <a:rPr lang="en-US" dirty="0"/>
              <a:t>Maintaining efficiency occurs when _____________ appropriately</a:t>
            </a:r>
          </a:p>
        </p:txBody>
      </p:sp>
    </p:spTree>
    <p:extLst>
      <p:ext uri="{BB962C8B-B14F-4D97-AF65-F5344CB8AC3E}">
        <p14:creationId xmlns:p14="http://schemas.microsoft.com/office/powerpoint/2010/main" val="16799458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09600" y="552933"/>
            <a:ext cx="10972800" cy="2078123"/>
          </a:xfrm>
        </p:spPr>
        <p:txBody>
          <a:bodyPr>
            <a:normAutofit/>
          </a:bodyPr>
          <a:lstStyle/>
          <a:p>
            <a:r>
              <a:rPr lang="en-US" b="1" dirty="0">
                <a:effectLst>
                  <a:outerShdw blurRad="38100" dist="38100" dir="2700000" algn="tl">
                    <a:srgbClr val="000000">
                      <a:alpha val="43137"/>
                    </a:srgbClr>
                  </a:outerShdw>
                </a:effectLst>
              </a:rPr>
              <a:t>Mammoth Way</a:t>
            </a:r>
            <a:br>
              <a:rPr lang="en-US" b="1" dirty="0">
                <a:effectLst>
                  <a:outerShdw blurRad="38100" dist="38100" dir="2700000" algn="tl">
                    <a:srgbClr val="000000">
                      <a:alpha val="43137"/>
                    </a:srgbClr>
                  </a:outerShdw>
                </a:effectLst>
              </a:rPr>
            </a:br>
            <a:r>
              <a:rPr lang="en-US" b="1" dirty="0">
                <a:effectLst>
                  <a:outerShdw blurRad="38100" dist="38100" dir="2700000" algn="tl">
                    <a:srgbClr val="000000">
                      <a:alpha val="43137"/>
                    </a:srgbClr>
                  </a:outerShdw>
                </a:effectLst>
              </a:rPr>
              <a:t>We succeed by utilizing it!</a:t>
            </a:r>
          </a:p>
        </p:txBody>
      </p:sp>
      <p:sp>
        <p:nvSpPr>
          <p:cNvPr id="3" name="Content Placeholder 2"/>
          <p:cNvSpPr>
            <a:spLocks noGrp="1"/>
          </p:cNvSpPr>
          <p:nvPr>
            <p:ph idx="1"/>
          </p:nvPr>
        </p:nvSpPr>
        <p:spPr>
          <a:xfrm>
            <a:off x="669985" y="2915919"/>
            <a:ext cx="10972800" cy="3130824"/>
          </a:xfrm>
        </p:spPr>
        <p:txBody>
          <a:bodyPr/>
          <a:lstStyle/>
          <a:p>
            <a:pPr marL="0" indent="0">
              <a:buNone/>
            </a:pPr>
            <a:r>
              <a:rPr lang="en-US" dirty="0"/>
              <a:t>“The Mammoth Way is the cornerstone of our guest experience. Derived by looking thru the eyes of the guest, we identify touchpoints, standards, and success activities with programmed and spontaneous measurement, feedback and celebration.”</a:t>
            </a:r>
          </a:p>
        </p:txBody>
      </p:sp>
    </p:spTree>
    <p:extLst>
      <p:ext uri="{BB962C8B-B14F-4D97-AF65-F5344CB8AC3E}">
        <p14:creationId xmlns:p14="http://schemas.microsoft.com/office/powerpoint/2010/main" val="6000101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4" presetClass="entr" presetSubtype="1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randombar(horizontal)">
                                      <p:cBhvr>
                                        <p:cTn id="13"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09600" y="-189615"/>
            <a:ext cx="10972800" cy="1143000"/>
          </a:xfrm>
          <a:effectLst>
            <a:outerShdw blurRad="50800" dist="38100" dir="5400000" algn="t" rotWithShape="0">
              <a:prstClr val="black">
                <a:alpha val="40000"/>
              </a:prstClr>
            </a:outerShdw>
          </a:effectLst>
        </p:spPr>
        <p:txBody>
          <a:bodyPr>
            <a:normAutofit/>
          </a:bodyPr>
          <a:lstStyle/>
          <a:p>
            <a:r>
              <a:rPr lang="en-US" dirty="0"/>
              <a:t>Mammoth Way – </a:t>
            </a:r>
            <a:r>
              <a:rPr lang="en-US" sz="3200" b="1" dirty="0"/>
              <a:t>Guest Experience Trail</a:t>
            </a:r>
            <a:endParaRPr lang="en-US" dirty="0"/>
          </a:p>
        </p:txBody>
      </p:sp>
      <p:sp>
        <p:nvSpPr>
          <p:cNvPr id="3" name="Content Placeholder 2"/>
          <p:cNvSpPr>
            <a:spLocks noGrp="1"/>
          </p:cNvSpPr>
          <p:nvPr>
            <p:ph idx="1"/>
          </p:nvPr>
        </p:nvSpPr>
        <p:spPr>
          <a:xfrm>
            <a:off x="1649896" y="1600201"/>
            <a:ext cx="7692887" cy="4525963"/>
          </a:xfrm>
        </p:spPr>
        <p:txBody>
          <a:bodyPr>
            <a:normAutofit/>
          </a:bodyPr>
          <a:lstStyle/>
          <a:p>
            <a:endParaRPr lang="en-US" sz="4500" dirty="0"/>
          </a:p>
          <a:p>
            <a:endParaRPr lang="en-US" sz="4500" dirty="0"/>
          </a:p>
          <a:p>
            <a:endParaRPr lang="en-US" sz="4500" dirty="0"/>
          </a:p>
        </p:txBody>
      </p:sp>
      <p:grpSp>
        <p:nvGrpSpPr>
          <p:cNvPr id="61" name="Group 60">
            <a:extLst>
              <a:ext uri="{FF2B5EF4-FFF2-40B4-BE49-F238E27FC236}">
                <a16:creationId xmlns:a16="http://schemas.microsoft.com/office/drawing/2014/main" id="{53685104-035A-D76C-F1D2-F763782DFDDE}"/>
              </a:ext>
            </a:extLst>
          </p:cNvPr>
          <p:cNvGrpSpPr/>
          <p:nvPr/>
        </p:nvGrpSpPr>
        <p:grpSpPr>
          <a:xfrm>
            <a:off x="3040891" y="862962"/>
            <a:ext cx="8455075" cy="5584120"/>
            <a:chOff x="3252241" y="1926310"/>
            <a:chExt cx="19535312" cy="10410569"/>
          </a:xfrm>
        </p:grpSpPr>
        <p:pic>
          <p:nvPicPr>
            <p:cNvPr id="62" name="Picture 61">
              <a:extLst>
                <a:ext uri="{FF2B5EF4-FFF2-40B4-BE49-F238E27FC236}">
                  <a16:creationId xmlns:a16="http://schemas.microsoft.com/office/drawing/2014/main" id="{639D4132-0FD4-C256-F074-687DDAB8C7C8}"/>
                </a:ext>
              </a:extLst>
            </p:cNvPr>
            <p:cNvPicPr>
              <a:picLocks noChangeAspect="1"/>
            </p:cNvPicPr>
            <p:nvPr/>
          </p:nvPicPr>
          <p:blipFill>
            <a:blip r:embed="rId3"/>
            <a:stretch>
              <a:fillRect/>
            </a:stretch>
          </p:blipFill>
          <p:spPr>
            <a:xfrm>
              <a:off x="3252241" y="2781368"/>
              <a:ext cx="19087942" cy="9555511"/>
            </a:xfrm>
            <a:prstGeom prst="rect">
              <a:avLst/>
            </a:prstGeom>
          </p:spPr>
        </p:pic>
        <p:sp>
          <p:nvSpPr>
            <p:cNvPr id="63" name="Oval 62">
              <a:extLst>
                <a:ext uri="{FF2B5EF4-FFF2-40B4-BE49-F238E27FC236}">
                  <a16:creationId xmlns:a16="http://schemas.microsoft.com/office/drawing/2014/main" id="{4E37E243-493C-25EF-2ED8-9CD177338CC3}"/>
                </a:ext>
              </a:extLst>
            </p:cNvPr>
            <p:cNvSpPr/>
            <p:nvPr/>
          </p:nvSpPr>
          <p:spPr>
            <a:xfrm>
              <a:off x="3721993" y="2921551"/>
              <a:ext cx="2321470" cy="1774887"/>
            </a:xfrm>
            <a:prstGeom prst="ellipse">
              <a:avLst/>
            </a:prstGeom>
            <a:solidFill>
              <a:srgbClr val="282842"/>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US" sz="1400" dirty="0">
                  <a:cs typeface="Gotham Pro" panose="02000503040000020004" pitchFamily="2" charset="0"/>
                </a:rPr>
                <a:t>HOST</a:t>
              </a:r>
            </a:p>
          </p:txBody>
        </p:sp>
        <p:sp>
          <p:nvSpPr>
            <p:cNvPr id="64" name="Oval 63">
              <a:extLst>
                <a:ext uri="{FF2B5EF4-FFF2-40B4-BE49-F238E27FC236}">
                  <a16:creationId xmlns:a16="http://schemas.microsoft.com/office/drawing/2014/main" id="{62732698-3D49-D074-75E1-C4C112C1FEEC}"/>
                </a:ext>
              </a:extLst>
            </p:cNvPr>
            <p:cNvSpPr/>
            <p:nvPr/>
          </p:nvSpPr>
          <p:spPr>
            <a:xfrm>
              <a:off x="9545236" y="2957104"/>
              <a:ext cx="1881385" cy="1748155"/>
            </a:xfrm>
            <a:prstGeom prst="ellipse">
              <a:avLst/>
            </a:prstGeom>
            <a:solidFill>
              <a:srgbClr val="282842"/>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US" sz="1400" dirty="0">
                  <a:cs typeface="Gotham Pro" panose="02000503040000020004" pitchFamily="2" charset="0"/>
                </a:rPr>
                <a:t>Entry</a:t>
              </a:r>
            </a:p>
            <a:p>
              <a:pPr algn="ctr"/>
              <a:r>
                <a:rPr lang="en-US" sz="1400" dirty="0">
                  <a:cs typeface="Gotham Pro" panose="02000503040000020004" pitchFamily="2" charset="0"/>
                </a:rPr>
                <a:t>Points</a:t>
              </a:r>
            </a:p>
          </p:txBody>
        </p:sp>
        <p:sp>
          <p:nvSpPr>
            <p:cNvPr id="65" name="Oval 64">
              <a:extLst>
                <a:ext uri="{FF2B5EF4-FFF2-40B4-BE49-F238E27FC236}">
                  <a16:creationId xmlns:a16="http://schemas.microsoft.com/office/drawing/2014/main" id="{55D89C89-C367-7182-89F4-E7ACF26DCB51}"/>
                </a:ext>
              </a:extLst>
            </p:cNvPr>
            <p:cNvSpPr/>
            <p:nvPr/>
          </p:nvSpPr>
          <p:spPr>
            <a:xfrm>
              <a:off x="3623748" y="5428073"/>
              <a:ext cx="2419714" cy="1764850"/>
            </a:xfrm>
            <a:prstGeom prst="ellipse">
              <a:avLst/>
            </a:prstGeom>
            <a:solidFill>
              <a:srgbClr val="282842"/>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US" sz="1400" dirty="0">
                  <a:cs typeface="Gotham Pro" panose="02000503040000020004" pitchFamily="2" charset="0"/>
                </a:rPr>
                <a:t>Eleven53</a:t>
              </a:r>
            </a:p>
            <a:p>
              <a:pPr algn="ctr"/>
              <a:r>
                <a:rPr lang="en-US" sz="1400" dirty="0">
                  <a:cs typeface="Gotham Pro" panose="02000503040000020004" pitchFamily="2" charset="0"/>
                </a:rPr>
                <a:t>Interpretive</a:t>
              </a:r>
            </a:p>
            <a:p>
              <a:pPr algn="ctr"/>
              <a:r>
                <a:rPr lang="en-US" sz="1400" dirty="0">
                  <a:cs typeface="Gotham Pro" panose="02000503040000020004" pitchFamily="2" charset="0"/>
                </a:rPr>
                <a:t>Center</a:t>
              </a:r>
            </a:p>
          </p:txBody>
        </p:sp>
        <p:sp>
          <p:nvSpPr>
            <p:cNvPr id="66" name="Oval 65">
              <a:extLst>
                <a:ext uri="{FF2B5EF4-FFF2-40B4-BE49-F238E27FC236}">
                  <a16:creationId xmlns:a16="http://schemas.microsoft.com/office/drawing/2014/main" id="{2BDDEDDB-7C57-BE02-3432-DD9D9BC3B56B}"/>
                </a:ext>
              </a:extLst>
            </p:cNvPr>
            <p:cNvSpPr/>
            <p:nvPr/>
          </p:nvSpPr>
          <p:spPr>
            <a:xfrm>
              <a:off x="10626337" y="5393089"/>
              <a:ext cx="2191482" cy="1725878"/>
            </a:xfrm>
            <a:prstGeom prst="ellipse">
              <a:avLst/>
            </a:prstGeom>
            <a:solidFill>
              <a:srgbClr val="282842"/>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US" sz="1400" dirty="0">
                  <a:cs typeface="Gotham Pro" panose="02000503040000020004" pitchFamily="2" charset="0"/>
                </a:rPr>
                <a:t>Tickets</a:t>
              </a:r>
            </a:p>
          </p:txBody>
        </p:sp>
        <p:sp>
          <p:nvSpPr>
            <p:cNvPr id="67" name="Oval 66">
              <a:extLst>
                <a:ext uri="{FF2B5EF4-FFF2-40B4-BE49-F238E27FC236}">
                  <a16:creationId xmlns:a16="http://schemas.microsoft.com/office/drawing/2014/main" id="{3AAAC28A-81A8-D743-F5D9-FB220958B7D6}"/>
                </a:ext>
              </a:extLst>
            </p:cNvPr>
            <p:cNvSpPr/>
            <p:nvPr/>
          </p:nvSpPr>
          <p:spPr>
            <a:xfrm>
              <a:off x="5996474" y="7807924"/>
              <a:ext cx="2229912" cy="1780589"/>
            </a:xfrm>
            <a:prstGeom prst="ellipse">
              <a:avLst/>
            </a:prstGeom>
            <a:solidFill>
              <a:srgbClr val="282842"/>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US" sz="1400" dirty="0">
                  <a:cs typeface="Gotham Pro" panose="02000503040000020004" pitchFamily="2" charset="0"/>
                </a:rPr>
                <a:t>Activities</a:t>
              </a:r>
            </a:p>
          </p:txBody>
        </p:sp>
        <p:sp>
          <p:nvSpPr>
            <p:cNvPr id="68" name="Oval 67">
              <a:extLst>
                <a:ext uri="{FF2B5EF4-FFF2-40B4-BE49-F238E27FC236}">
                  <a16:creationId xmlns:a16="http://schemas.microsoft.com/office/drawing/2014/main" id="{52001BAF-BE03-DC0E-8C2E-5C5085F87967}"/>
                </a:ext>
              </a:extLst>
            </p:cNvPr>
            <p:cNvSpPr/>
            <p:nvPr/>
          </p:nvSpPr>
          <p:spPr>
            <a:xfrm>
              <a:off x="9891617" y="7730471"/>
              <a:ext cx="2229910" cy="1876388"/>
            </a:xfrm>
            <a:prstGeom prst="ellipse">
              <a:avLst/>
            </a:prstGeom>
            <a:solidFill>
              <a:srgbClr val="282842"/>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US" sz="1400" dirty="0">
                  <a:cs typeface="Gotham Pro" panose="02000503040000020004" pitchFamily="2" charset="0"/>
                </a:rPr>
                <a:t>Mountain</a:t>
              </a:r>
            </a:p>
            <a:p>
              <a:pPr algn="ctr"/>
              <a:r>
                <a:rPr lang="en-US" sz="1400" dirty="0">
                  <a:cs typeface="Gotham Pro" panose="02000503040000020004" pitchFamily="2" charset="0"/>
                </a:rPr>
                <a:t>Center @</a:t>
              </a:r>
            </a:p>
            <a:p>
              <a:pPr algn="ctr"/>
              <a:r>
                <a:rPr lang="en-US" sz="1400" dirty="0">
                  <a:cs typeface="Gotham Pro" panose="02000503040000020004" pitchFamily="2" charset="0"/>
                </a:rPr>
                <a:t>Village</a:t>
              </a:r>
            </a:p>
          </p:txBody>
        </p:sp>
        <p:sp>
          <p:nvSpPr>
            <p:cNvPr id="69" name="Oval 68">
              <a:extLst>
                <a:ext uri="{FF2B5EF4-FFF2-40B4-BE49-F238E27FC236}">
                  <a16:creationId xmlns:a16="http://schemas.microsoft.com/office/drawing/2014/main" id="{1A14E927-77E9-A5E0-4151-D9CCB4E92BE5}"/>
                </a:ext>
              </a:extLst>
            </p:cNvPr>
            <p:cNvSpPr/>
            <p:nvPr/>
          </p:nvSpPr>
          <p:spPr>
            <a:xfrm>
              <a:off x="13979733" y="7716024"/>
              <a:ext cx="2522438" cy="1858060"/>
            </a:xfrm>
            <a:prstGeom prst="ellipse">
              <a:avLst/>
            </a:prstGeom>
            <a:solidFill>
              <a:srgbClr val="282842"/>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US" sz="1400" dirty="0">
                  <a:cs typeface="Gotham Pro" panose="02000503040000020004" pitchFamily="2" charset="0"/>
                </a:rPr>
                <a:t>Woolly</a:t>
              </a:r>
            </a:p>
          </p:txBody>
        </p:sp>
        <p:sp>
          <p:nvSpPr>
            <p:cNvPr id="70" name="Oval 69">
              <a:extLst>
                <a:ext uri="{FF2B5EF4-FFF2-40B4-BE49-F238E27FC236}">
                  <a16:creationId xmlns:a16="http://schemas.microsoft.com/office/drawing/2014/main" id="{755B04C2-CAD7-620B-0703-9E4B7A91DFC6}"/>
                </a:ext>
              </a:extLst>
            </p:cNvPr>
            <p:cNvSpPr/>
            <p:nvPr/>
          </p:nvSpPr>
          <p:spPr>
            <a:xfrm>
              <a:off x="18491927" y="7716024"/>
              <a:ext cx="2201105" cy="1845385"/>
            </a:xfrm>
            <a:prstGeom prst="ellipse">
              <a:avLst/>
            </a:prstGeom>
            <a:solidFill>
              <a:srgbClr val="282842"/>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US" sz="1400" dirty="0">
                  <a:cs typeface="Gotham Pro" panose="02000503040000020004" pitchFamily="2" charset="0"/>
                </a:rPr>
                <a:t>HAND </a:t>
              </a:r>
            </a:p>
            <a:p>
              <a:pPr algn="ctr"/>
              <a:r>
                <a:rPr lang="en-US" sz="1400" dirty="0">
                  <a:cs typeface="Gotham Pro" panose="02000503040000020004" pitchFamily="2" charset="0"/>
                </a:rPr>
                <a:t>OFF</a:t>
              </a:r>
            </a:p>
          </p:txBody>
        </p:sp>
        <p:cxnSp>
          <p:nvCxnSpPr>
            <p:cNvPr id="71" name="Straight Connector 70">
              <a:extLst>
                <a:ext uri="{FF2B5EF4-FFF2-40B4-BE49-F238E27FC236}">
                  <a16:creationId xmlns:a16="http://schemas.microsoft.com/office/drawing/2014/main" id="{C6BA2D4C-C642-3E5F-91D7-DD8533F27D24}"/>
                </a:ext>
              </a:extLst>
            </p:cNvPr>
            <p:cNvCxnSpPr>
              <a:cxnSpLocks/>
            </p:cNvCxnSpPr>
            <p:nvPr/>
          </p:nvCxnSpPr>
          <p:spPr>
            <a:xfrm flipH="1" flipV="1">
              <a:off x="4848767" y="4686893"/>
              <a:ext cx="21127" cy="343717"/>
            </a:xfrm>
            <a:prstGeom prst="line">
              <a:avLst/>
            </a:prstGeom>
            <a:ln w="25400">
              <a:solidFill>
                <a:srgbClr val="282842"/>
              </a:solidFill>
            </a:ln>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id="{D8EA5DA0-3E4A-F6AB-1AF2-C9939CEF43A9}"/>
                </a:ext>
              </a:extLst>
            </p:cNvPr>
            <p:cNvCxnSpPr>
              <a:cxnSpLocks/>
              <a:endCxn id="65" idx="4"/>
            </p:cNvCxnSpPr>
            <p:nvPr/>
          </p:nvCxnSpPr>
          <p:spPr>
            <a:xfrm flipH="1" flipV="1">
              <a:off x="4873653" y="7164406"/>
              <a:ext cx="10235" cy="305811"/>
            </a:xfrm>
            <a:prstGeom prst="line">
              <a:avLst/>
            </a:prstGeom>
            <a:ln w="25400">
              <a:solidFill>
                <a:srgbClr val="282842"/>
              </a:solidFill>
            </a:ln>
          </p:spPr>
          <p:style>
            <a:lnRef idx="1">
              <a:schemeClr val="accent1"/>
            </a:lnRef>
            <a:fillRef idx="0">
              <a:schemeClr val="accent1"/>
            </a:fillRef>
            <a:effectRef idx="0">
              <a:schemeClr val="accent1"/>
            </a:effectRef>
            <a:fontRef idx="minor">
              <a:schemeClr val="tx1"/>
            </a:fontRef>
          </p:style>
        </p:cxnSp>
        <p:cxnSp>
          <p:nvCxnSpPr>
            <p:cNvPr id="73" name="Straight Connector 72">
              <a:extLst>
                <a:ext uri="{FF2B5EF4-FFF2-40B4-BE49-F238E27FC236}">
                  <a16:creationId xmlns:a16="http://schemas.microsoft.com/office/drawing/2014/main" id="{D5E276DB-C433-3865-1946-71D32431A029}"/>
                </a:ext>
              </a:extLst>
            </p:cNvPr>
            <p:cNvCxnSpPr>
              <a:cxnSpLocks/>
            </p:cNvCxnSpPr>
            <p:nvPr/>
          </p:nvCxnSpPr>
          <p:spPr>
            <a:xfrm flipV="1">
              <a:off x="11034007" y="9621315"/>
              <a:ext cx="2" cy="336013"/>
            </a:xfrm>
            <a:prstGeom prst="line">
              <a:avLst/>
            </a:prstGeom>
            <a:ln w="25400">
              <a:solidFill>
                <a:srgbClr val="282842"/>
              </a:solidFill>
            </a:ln>
          </p:spPr>
          <p:style>
            <a:lnRef idx="1">
              <a:schemeClr val="accent1"/>
            </a:lnRef>
            <a:fillRef idx="0">
              <a:schemeClr val="accent1"/>
            </a:fillRef>
            <a:effectRef idx="0">
              <a:schemeClr val="accent1"/>
            </a:effectRef>
            <a:fontRef idx="minor">
              <a:schemeClr val="tx1"/>
            </a:fontRef>
          </p:style>
        </p:cxnSp>
        <p:cxnSp>
          <p:nvCxnSpPr>
            <p:cNvPr id="74" name="Straight Connector 73">
              <a:extLst>
                <a:ext uri="{FF2B5EF4-FFF2-40B4-BE49-F238E27FC236}">
                  <a16:creationId xmlns:a16="http://schemas.microsoft.com/office/drawing/2014/main" id="{D9071E94-CF7A-BCB4-332A-E3F8A342D78F}"/>
                </a:ext>
              </a:extLst>
            </p:cNvPr>
            <p:cNvCxnSpPr>
              <a:cxnSpLocks/>
            </p:cNvCxnSpPr>
            <p:nvPr/>
          </p:nvCxnSpPr>
          <p:spPr>
            <a:xfrm flipV="1">
              <a:off x="19592478" y="9543754"/>
              <a:ext cx="2" cy="336013"/>
            </a:xfrm>
            <a:prstGeom prst="line">
              <a:avLst/>
            </a:prstGeom>
            <a:ln w="25400">
              <a:solidFill>
                <a:srgbClr val="282842"/>
              </a:solidFill>
            </a:ln>
          </p:spPr>
          <p:style>
            <a:lnRef idx="1">
              <a:schemeClr val="accent1"/>
            </a:lnRef>
            <a:fillRef idx="0">
              <a:schemeClr val="accent1"/>
            </a:fillRef>
            <a:effectRef idx="0">
              <a:schemeClr val="accent1"/>
            </a:effectRef>
            <a:fontRef idx="minor">
              <a:schemeClr val="tx1"/>
            </a:fontRef>
          </p:style>
        </p:cxnSp>
        <p:cxnSp>
          <p:nvCxnSpPr>
            <p:cNvPr id="75" name="Straight Connector 74">
              <a:extLst>
                <a:ext uri="{FF2B5EF4-FFF2-40B4-BE49-F238E27FC236}">
                  <a16:creationId xmlns:a16="http://schemas.microsoft.com/office/drawing/2014/main" id="{F9BD12D8-CC1B-BB61-4EAE-7EF0AB39A013}"/>
                </a:ext>
              </a:extLst>
            </p:cNvPr>
            <p:cNvCxnSpPr>
              <a:cxnSpLocks/>
            </p:cNvCxnSpPr>
            <p:nvPr/>
          </p:nvCxnSpPr>
          <p:spPr>
            <a:xfrm flipH="1" flipV="1">
              <a:off x="11723966" y="7164406"/>
              <a:ext cx="12809" cy="348594"/>
            </a:xfrm>
            <a:prstGeom prst="line">
              <a:avLst/>
            </a:prstGeom>
            <a:ln w="25400">
              <a:solidFill>
                <a:srgbClr val="282842"/>
              </a:solidFill>
            </a:ln>
          </p:spPr>
          <p:style>
            <a:lnRef idx="1">
              <a:schemeClr val="accent1"/>
            </a:lnRef>
            <a:fillRef idx="0">
              <a:schemeClr val="accent1"/>
            </a:fillRef>
            <a:effectRef idx="0">
              <a:schemeClr val="accent1"/>
            </a:effectRef>
            <a:fontRef idx="minor">
              <a:schemeClr val="tx1"/>
            </a:fontRef>
          </p:style>
        </p:cxnSp>
        <p:cxnSp>
          <p:nvCxnSpPr>
            <p:cNvPr id="76" name="Straight Connector 75">
              <a:extLst>
                <a:ext uri="{FF2B5EF4-FFF2-40B4-BE49-F238E27FC236}">
                  <a16:creationId xmlns:a16="http://schemas.microsoft.com/office/drawing/2014/main" id="{F2775EAE-9577-B1E7-5973-C6E5E4311403}"/>
                </a:ext>
              </a:extLst>
            </p:cNvPr>
            <p:cNvCxnSpPr>
              <a:cxnSpLocks/>
            </p:cNvCxnSpPr>
            <p:nvPr/>
          </p:nvCxnSpPr>
          <p:spPr>
            <a:xfrm flipV="1">
              <a:off x="12796213" y="4673720"/>
              <a:ext cx="0" cy="356890"/>
            </a:xfrm>
            <a:prstGeom prst="line">
              <a:avLst/>
            </a:prstGeom>
            <a:ln w="25400">
              <a:solidFill>
                <a:srgbClr val="282842"/>
              </a:solidFill>
            </a:ln>
          </p:spPr>
          <p:style>
            <a:lnRef idx="1">
              <a:schemeClr val="accent1"/>
            </a:lnRef>
            <a:fillRef idx="0">
              <a:schemeClr val="accent1"/>
            </a:fillRef>
            <a:effectRef idx="0">
              <a:schemeClr val="accent1"/>
            </a:effectRef>
            <a:fontRef idx="minor">
              <a:schemeClr val="tx1"/>
            </a:fontRef>
          </p:style>
        </p:cxnSp>
        <p:cxnSp>
          <p:nvCxnSpPr>
            <p:cNvPr id="77" name="Straight Connector 76">
              <a:extLst>
                <a:ext uri="{FF2B5EF4-FFF2-40B4-BE49-F238E27FC236}">
                  <a16:creationId xmlns:a16="http://schemas.microsoft.com/office/drawing/2014/main" id="{49CAFE47-C3B1-A91E-DB36-0DFF784DC8DD}"/>
                </a:ext>
              </a:extLst>
            </p:cNvPr>
            <p:cNvCxnSpPr>
              <a:cxnSpLocks/>
            </p:cNvCxnSpPr>
            <p:nvPr/>
          </p:nvCxnSpPr>
          <p:spPr>
            <a:xfrm flipV="1">
              <a:off x="15289606" y="9580623"/>
              <a:ext cx="0" cy="310856"/>
            </a:xfrm>
            <a:prstGeom prst="line">
              <a:avLst/>
            </a:prstGeom>
            <a:ln w="25400">
              <a:solidFill>
                <a:srgbClr val="282842"/>
              </a:solidFill>
            </a:ln>
          </p:spPr>
          <p:style>
            <a:lnRef idx="1">
              <a:schemeClr val="accent1"/>
            </a:lnRef>
            <a:fillRef idx="0">
              <a:schemeClr val="accent1"/>
            </a:fillRef>
            <a:effectRef idx="0">
              <a:schemeClr val="accent1"/>
            </a:effectRef>
            <a:fontRef idx="minor">
              <a:schemeClr val="tx1"/>
            </a:fontRef>
          </p:style>
        </p:cxnSp>
        <p:sp>
          <p:nvSpPr>
            <p:cNvPr id="78" name="Oval 77">
              <a:extLst>
                <a:ext uri="{FF2B5EF4-FFF2-40B4-BE49-F238E27FC236}">
                  <a16:creationId xmlns:a16="http://schemas.microsoft.com/office/drawing/2014/main" id="{8C684B03-441E-8A85-1914-30E413A9AB06}"/>
                </a:ext>
              </a:extLst>
            </p:cNvPr>
            <p:cNvSpPr/>
            <p:nvPr/>
          </p:nvSpPr>
          <p:spPr>
            <a:xfrm>
              <a:off x="11610316" y="2941522"/>
              <a:ext cx="2280849" cy="1751000"/>
            </a:xfrm>
            <a:prstGeom prst="ellipse">
              <a:avLst/>
            </a:prstGeom>
            <a:solidFill>
              <a:srgbClr val="282842"/>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US" sz="1400" dirty="0">
                  <a:cs typeface="Gotham Pro" panose="02000503040000020004" pitchFamily="2" charset="0"/>
                </a:rPr>
                <a:t>Information</a:t>
              </a:r>
            </a:p>
            <a:p>
              <a:pPr algn="ctr"/>
              <a:r>
                <a:rPr lang="en-US" sz="1400" dirty="0">
                  <a:cs typeface="Gotham Pro" panose="02000503040000020004" pitchFamily="2" charset="0"/>
                </a:rPr>
                <a:t>Kiosks</a:t>
              </a:r>
            </a:p>
          </p:txBody>
        </p:sp>
        <p:cxnSp>
          <p:nvCxnSpPr>
            <p:cNvPr id="79" name="Straight Connector 78">
              <a:extLst>
                <a:ext uri="{FF2B5EF4-FFF2-40B4-BE49-F238E27FC236}">
                  <a16:creationId xmlns:a16="http://schemas.microsoft.com/office/drawing/2014/main" id="{1D2CE39F-FD05-5590-A0B6-2AE3B1800046}"/>
                </a:ext>
              </a:extLst>
            </p:cNvPr>
            <p:cNvCxnSpPr>
              <a:cxnSpLocks/>
            </p:cNvCxnSpPr>
            <p:nvPr/>
          </p:nvCxnSpPr>
          <p:spPr>
            <a:xfrm>
              <a:off x="13807604" y="6116729"/>
              <a:ext cx="344255" cy="2"/>
            </a:xfrm>
            <a:prstGeom prst="line">
              <a:avLst/>
            </a:prstGeom>
            <a:ln w="25400">
              <a:solidFill>
                <a:srgbClr val="282842"/>
              </a:solidFill>
            </a:ln>
          </p:spPr>
          <p:style>
            <a:lnRef idx="1">
              <a:schemeClr val="accent1"/>
            </a:lnRef>
            <a:fillRef idx="0">
              <a:schemeClr val="accent1"/>
            </a:fillRef>
            <a:effectRef idx="0">
              <a:schemeClr val="accent1"/>
            </a:effectRef>
            <a:fontRef idx="minor">
              <a:schemeClr val="tx1"/>
            </a:fontRef>
          </p:style>
        </p:cxnSp>
        <p:sp>
          <p:nvSpPr>
            <p:cNvPr id="80" name="Title 325">
              <a:extLst>
                <a:ext uri="{FF2B5EF4-FFF2-40B4-BE49-F238E27FC236}">
                  <a16:creationId xmlns:a16="http://schemas.microsoft.com/office/drawing/2014/main" id="{9D2BDAA3-2C87-5532-0D33-D422F4B709AD}"/>
                </a:ext>
              </a:extLst>
            </p:cNvPr>
            <p:cNvSpPr txBox="1">
              <a:spLocks/>
            </p:cNvSpPr>
            <p:nvPr/>
          </p:nvSpPr>
          <p:spPr>
            <a:xfrm>
              <a:off x="16072449" y="1926310"/>
              <a:ext cx="6715104" cy="154702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2000" b="1" kern="1200">
                  <a:solidFill>
                    <a:schemeClr val="tx1"/>
                  </a:solidFill>
                  <a:latin typeface="+mj-lt"/>
                  <a:ea typeface="+mj-ea"/>
                  <a:cs typeface="+mj-cs"/>
                </a:defRPr>
              </a:lvl1pPr>
            </a:lstStyle>
            <a:p>
              <a:r>
                <a:rPr lang="en-US" sz="2800" dirty="0">
                  <a:solidFill>
                    <a:srgbClr val="D632DA"/>
                  </a:solidFill>
                  <a:latin typeface="GRAPHIK-SEMIBOLD" panose="020B0503030202060203" pitchFamily="34" charset="77"/>
                </a:rPr>
                <a:t>Host - Summer</a:t>
              </a:r>
            </a:p>
          </p:txBody>
        </p:sp>
      </p:grpSp>
      <p:grpSp>
        <p:nvGrpSpPr>
          <p:cNvPr id="81" name="Group 80">
            <a:extLst>
              <a:ext uri="{FF2B5EF4-FFF2-40B4-BE49-F238E27FC236}">
                <a16:creationId xmlns:a16="http://schemas.microsoft.com/office/drawing/2014/main" id="{1E1D912B-4237-C2EC-72CF-03B95D907CCB}"/>
              </a:ext>
            </a:extLst>
          </p:cNvPr>
          <p:cNvGrpSpPr/>
          <p:nvPr/>
        </p:nvGrpSpPr>
        <p:grpSpPr>
          <a:xfrm>
            <a:off x="3040891" y="862962"/>
            <a:ext cx="8455075" cy="5584120"/>
            <a:chOff x="3252241" y="1926310"/>
            <a:chExt cx="19535312" cy="10410569"/>
          </a:xfrm>
        </p:grpSpPr>
        <p:pic>
          <p:nvPicPr>
            <p:cNvPr id="82" name="Picture 81">
              <a:extLst>
                <a:ext uri="{FF2B5EF4-FFF2-40B4-BE49-F238E27FC236}">
                  <a16:creationId xmlns:a16="http://schemas.microsoft.com/office/drawing/2014/main" id="{DB222889-93DA-F5EC-A95E-5FC91DEC2C94}"/>
                </a:ext>
              </a:extLst>
            </p:cNvPr>
            <p:cNvPicPr>
              <a:picLocks noChangeAspect="1"/>
            </p:cNvPicPr>
            <p:nvPr/>
          </p:nvPicPr>
          <p:blipFill>
            <a:blip r:embed="rId3"/>
            <a:stretch>
              <a:fillRect/>
            </a:stretch>
          </p:blipFill>
          <p:spPr>
            <a:xfrm>
              <a:off x="3252241" y="2781368"/>
              <a:ext cx="19087942" cy="9555511"/>
            </a:xfrm>
            <a:prstGeom prst="rect">
              <a:avLst/>
            </a:prstGeom>
          </p:spPr>
        </p:pic>
        <p:sp>
          <p:nvSpPr>
            <p:cNvPr id="83" name="Oval 82">
              <a:extLst>
                <a:ext uri="{FF2B5EF4-FFF2-40B4-BE49-F238E27FC236}">
                  <a16:creationId xmlns:a16="http://schemas.microsoft.com/office/drawing/2014/main" id="{B929971E-5913-826B-EAB3-2CFE1CEF5A1A}"/>
                </a:ext>
              </a:extLst>
            </p:cNvPr>
            <p:cNvSpPr/>
            <p:nvPr/>
          </p:nvSpPr>
          <p:spPr>
            <a:xfrm>
              <a:off x="3721993" y="2921551"/>
              <a:ext cx="2321470" cy="1774887"/>
            </a:xfrm>
            <a:prstGeom prst="ellipse">
              <a:avLst/>
            </a:prstGeom>
            <a:solidFill>
              <a:srgbClr val="282842"/>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US" sz="1400" dirty="0">
                  <a:cs typeface="Gotham Pro" panose="02000503040000020004" pitchFamily="2" charset="0"/>
                </a:rPr>
                <a:t>HOST</a:t>
              </a:r>
            </a:p>
          </p:txBody>
        </p:sp>
        <p:sp>
          <p:nvSpPr>
            <p:cNvPr id="84" name="Oval 83">
              <a:extLst>
                <a:ext uri="{FF2B5EF4-FFF2-40B4-BE49-F238E27FC236}">
                  <a16:creationId xmlns:a16="http://schemas.microsoft.com/office/drawing/2014/main" id="{7240969A-CDA0-B314-2F73-76E0261182A1}"/>
                </a:ext>
              </a:extLst>
            </p:cNvPr>
            <p:cNvSpPr/>
            <p:nvPr/>
          </p:nvSpPr>
          <p:spPr>
            <a:xfrm>
              <a:off x="9545236" y="2957104"/>
              <a:ext cx="1881385" cy="1748155"/>
            </a:xfrm>
            <a:prstGeom prst="ellipse">
              <a:avLst/>
            </a:prstGeom>
            <a:solidFill>
              <a:srgbClr val="282842"/>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US" sz="1400" dirty="0">
                  <a:cs typeface="Gotham Pro" panose="02000503040000020004" pitchFamily="2" charset="0"/>
                </a:rPr>
                <a:t>Entry</a:t>
              </a:r>
            </a:p>
            <a:p>
              <a:pPr algn="ctr"/>
              <a:r>
                <a:rPr lang="en-US" sz="1400" dirty="0">
                  <a:cs typeface="Gotham Pro" panose="02000503040000020004" pitchFamily="2" charset="0"/>
                </a:rPr>
                <a:t>Points</a:t>
              </a:r>
            </a:p>
          </p:txBody>
        </p:sp>
        <p:sp>
          <p:nvSpPr>
            <p:cNvPr id="87" name="Oval 86">
              <a:extLst>
                <a:ext uri="{FF2B5EF4-FFF2-40B4-BE49-F238E27FC236}">
                  <a16:creationId xmlns:a16="http://schemas.microsoft.com/office/drawing/2014/main" id="{0A3B6BB0-31EF-1183-A7A9-80FE7FA51BBE}"/>
                </a:ext>
              </a:extLst>
            </p:cNvPr>
            <p:cNvSpPr/>
            <p:nvPr/>
          </p:nvSpPr>
          <p:spPr>
            <a:xfrm>
              <a:off x="3623748" y="5428073"/>
              <a:ext cx="2419714" cy="1764850"/>
            </a:xfrm>
            <a:prstGeom prst="ellipse">
              <a:avLst/>
            </a:prstGeom>
            <a:solidFill>
              <a:srgbClr val="282842"/>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US" sz="1400" dirty="0">
                  <a:cs typeface="Gotham Pro" panose="02000503040000020004" pitchFamily="2" charset="0"/>
                </a:rPr>
                <a:t>Eleven53</a:t>
              </a:r>
            </a:p>
            <a:p>
              <a:pPr algn="ctr"/>
              <a:r>
                <a:rPr lang="en-US" sz="1400" dirty="0">
                  <a:cs typeface="Gotham Pro" panose="02000503040000020004" pitchFamily="2" charset="0"/>
                </a:rPr>
                <a:t>Interpretive</a:t>
              </a:r>
            </a:p>
            <a:p>
              <a:pPr algn="ctr"/>
              <a:r>
                <a:rPr lang="en-US" sz="1400" dirty="0">
                  <a:cs typeface="Gotham Pro" panose="02000503040000020004" pitchFamily="2" charset="0"/>
                </a:rPr>
                <a:t>Center</a:t>
              </a:r>
            </a:p>
          </p:txBody>
        </p:sp>
        <p:sp>
          <p:nvSpPr>
            <p:cNvPr id="93" name="Oval 92">
              <a:extLst>
                <a:ext uri="{FF2B5EF4-FFF2-40B4-BE49-F238E27FC236}">
                  <a16:creationId xmlns:a16="http://schemas.microsoft.com/office/drawing/2014/main" id="{3CE8B463-0FBE-E9D7-549F-7B8E489C1B53}"/>
                </a:ext>
              </a:extLst>
            </p:cNvPr>
            <p:cNvSpPr/>
            <p:nvPr/>
          </p:nvSpPr>
          <p:spPr>
            <a:xfrm>
              <a:off x="10626337" y="5393089"/>
              <a:ext cx="2191482" cy="1725878"/>
            </a:xfrm>
            <a:prstGeom prst="ellipse">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US" sz="1400" dirty="0">
                  <a:cs typeface="Gotham Pro" panose="02000503040000020004" pitchFamily="2" charset="0"/>
                </a:rPr>
                <a:t>Tickets</a:t>
              </a:r>
            </a:p>
          </p:txBody>
        </p:sp>
        <p:sp>
          <p:nvSpPr>
            <p:cNvPr id="94" name="Oval 93">
              <a:extLst>
                <a:ext uri="{FF2B5EF4-FFF2-40B4-BE49-F238E27FC236}">
                  <a16:creationId xmlns:a16="http://schemas.microsoft.com/office/drawing/2014/main" id="{716A5B97-8072-40F9-2414-54525AFF7266}"/>
                </a:ext>
              </a:extLst>
            </p:cNvPr>
            <p:cNvSpPr/>
            <p:nvPr/>
          </p:nvSpPr>
          <p:spPr>
            <a:xfrm>
              <a:off x="5996474" y="7807924"/>
              <a:ext cx="2229912" cy="1780589"/>
            </a:xfrm>
            <a:prstGeom prst="ellipse">
              <a:avLst/>
            </a:prstGeom>
            <a:solidFill>
              <a:srgbClr val="282842"/>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US" sz="1400" dirty="0">
                  <a:cs typeface="Gotham Pro" panose="02000503040000020004" pitchFamily="2" charset="0"/>
                </a:rPr>
                <a:t>Activities</a:t>
              </a:r>
            </a:p>
          </p:txBody>
        </p:sp>
        <p:sp>
          <p:nvSpPr>
            <p:cNvPr id="95" name="Oval 94">
              <a:extLst>
                <a:ext uri="{FF2B5EF4-FFF2-40B4-BE49-F238E27FC236}">
                  <a16:creationId xmlns:a16="http://schemas.microsoft.com/office/drawing/2014/main" id="{0B1A76AE-C412-FAEE-0139-C0E32B3100E4}"/>
                </a:ext>
              </a:extLst>
            </p:cNvPr>
            <p:cNvSpPr/>
            <p:nvPr/>
          </p:nvSpPr>
          <p:spPr>
            <a:xfrm>
              <a:off x="9891617" y="7730471"/>
              <a:ext cx="2229910" cy="1876388"/>
            </a:xfrm>
            <a:prstGeom prst="ellipse">
              <a:avLst/>
            </a:prstGeom>
            <a:solidFill>
              <a:srgbClr val="282842"/>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US" sz="1400" dirty="0">
                  <a:cs typeface="Gotham Pro" panose="02000503040000020004" pitchFamily="2" charset="0"/>
                </a:rPr>
                <a:t>Mountain</a:t>
              </a:r>
            </a:p>
            <a:p>
              <a:pPr algn="ctr"/>
              <a:r>
                <a:rPr lang="en-US" sz="1400" dirty="0">
                  <a:cs typeface="Gotham Pro" panose="02000503040000020004" pitchFamily="2" charset="0"/>
                </a:rPr>
                <a:t>Center @</a:t>
              </a:r>
            </a:p>
            <a:p>
              <a:pPr algn="ctr"/>
              <a:r>
                <a:rPr lang="en-US" sz="1400" dirty="0">
                  <a:cs typeface="Gotham Pro" panose="02000503040000020004" pitchFamily="2" charset="0"/>
                </a:rPr>
                <a:t>Village</a:t>
              </a:r>
            </a:p>
          </p:txBody>
        </p:sp>
        <p:sp>
          <p:nvSpPr>
            <p:cNvPr id="96" name="Oval 95">
              <a:extLst>
                <a:ext uri="{FF2B5EF4-FFF2-40B4-BE49-F238E27FC236}">
                  <a16:creationId xmlns:a16="http://schemas.microsoft.com/office/drawing/2014/main" id="{B705DF49-8669-EB3B-96C2-1867F9338B17}"/>
                </a:ext>
              </a:extLst>
            </p:cNvPr>
            <p:cNvSpPr/>
            <p:nvPr/>
          </p:nvSpPr>
          <p:spPr>
            <a:xfrm>
              <a:off x="13979733" y="7716024"/>
              <a:ext cx="2522438" cy="1858060"/>
            </a:xfrm>
            <a:prstGeom prst="ellipse">
              <a:avLst/>
            </a:prstGeom>
            <a:solidFill>
              <a:srgbClr val="282842"/>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US" sz="1400" dirty="0">
                  <a:cs typeface="Gotham Pro" panose="02000503040000020004" pitchFamily="2" charset="0"/>
                </a:rPr>
                <a:t>Woolly</a:t>
              </a:r>
            </a:p>
          </p:txBody>
        </p:sp>
        <p:sp>
          <p:nvSpPr>
            <p:cNvPr id="97" name="Oval 96">
              <a:extLst>
                <a:ext uri="{FF2B5EF4-FFF2-40B4-BE49-F238E27FC236}">
                  <a16:creationId xmlns:a16="http://schemas.microsoft.com/office/drawing/2014/main" id="{CCA98E26-A9C8-9C19-50DC-E16FF5243A8A}"/>
                </a:ext>
              </a:extLst>
            </p:cNvPr>
            <p:cNvSpPr/>
            <p:nvPr/>
          </p:nvSpPr>
          <p:spPr>
            <a:xfrm>
              <a:off x="18491927" y="7716024"/>
              <a:ext cx="2201105" cy="1845385"/>
            </a:xfrm>
            <a:prstGeom prst="ellipse">
              <a:avLst/>
            </a:prstGeom>
            <a:solidFill>
              <a:srgbClr val="282842"/>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US" sz="1400" dirty="0">
                  <a:cs typeface="Gotham Pro" panose="02000503040000020004" pitchFamily="2" charset="0"/>
                </a:rPr>
                <a:t>HAND </a:t>
              </a:r>
            </a:p>
            <a:p>
              <a:pPr algn="ctr"/>
              <a:r>
                <a:rPr lang="en-US" sz="1400" dirty="0">
                  <a:cs typeface="Gotham Pro" panose="02000503040000020004" pitchFamily="2" charset="0"/>
                </a:rPr>
                <a:t>OFF</a:t>
              </a:r>
            </a:p>
          </p:txBody>
        </p:sp>
        <p:cxnSp>
          <p:nvCxnSpPr>
            <p:cNvPr id="98" name="Straight Connector 97">
              <a:extLst>
                <a:ext uri="{FF2B5EF4-FFF2-40B4-BE49-F238E27FC236}">
                  <a16:creationId xmlns:a16="http://schemas.microsoft.com/office/drawing/2014/main" id="{4D0FCE83-87B7-EBFD-F7A6-5413DE4500B5}"/>
                </a:ext>
              </a:extLst>
            </p:cNvPr>
            <p:cNvCxnSpPr>
              <a:cxnSpLocks/>
            </p:cNvCxnSpPr>
            <p:nvPr/>
          </p:nvCxnSpPr>
          <p:spPr>
            <a:xfrm flipH="1" flipV="1">
              <a:off x="4848767" y="4686893"/>
              <a:ext cx="21127" cy="343717"/>
            </a:xfrm>
            <a:prstGeom prst="line">
              <a:avLst/>
            </a:prstGeom>
            <a:ln w="25400">
              <a:solidFill>
                <a:srgbClr val="282842"/>
              </a:solidFill>
            </a:ln>
          </p:spPr>
          <p:style>
            <a:lnRef idx="1">
              <a:schemeClr val="accent1"/>
            </a:lnRef>
            <a:fillRef idx="0">
              <a:schemeClr val="accent1"/>
            </a:fillRef>
            <a:effectRef idx="0">
              <a:schemeClr val="accent1"/>
            </a:effectRef>
            <a:fontRef idx="minor">
              <a:schemeClr val="tx1"/>
            </a:fontRef>
          </p:style>
        </p:cxnSp>
        <p:cxnSp>
          <p:nvCxnSpPr>
            <p:cNvPr id="99" name="Straight Connector 98">
              <a:extLst>
                <a:ext uri="{FF2B5EF4-FFF2-40B4-BE49-F238E27FC236}">
                  <a16:creationId xmlns:a16="http://schemas.microsoft.com/office/drawing/2014/main" id="{851C291C-D6D2-D329-0175-2A1BF9B5134B}"/>
                </a:ext>
              </a:extLst>
            </p:cNvPr>
            <p:cNvCxnSpPr>
              <a:cxnSpLocks/>
              <a:endCxn id="87" idx="4"/>
            </p:cNvCxnSpPr>
            <p:nvPr/>
          </p:nvCxnSpPr>
          <p:spPr>
            <a:xfrm flipH="1" flipV="1">
              <a:off x="4873653" y="7164406"/>
              <a:ext cx="10235" cy="305811"/>
            </a:xfrm>
            <a:prstGeom prst="line">
              <a:avLst/>
            </a:prstGeom>
            <a:ln w="25400">
              <a:solidFill>
                <a:srgbClr val="282842"/>
              </a:solidFill>
            </a:ln>
          </p:spPr>
          <p:style>
            <a:lnRef idx="1">
              <a:schemeClr val="accent1"/>
            </a:lnRef>
            <a:fillRef idx="0">
              <a:schemeClr val="accent1"/>
            </a:fillRef>
            <a:effectRef idx="0">
              <a:schemeClr val="accent1"/>
            </a:effectRef>
            <a:fontRef idx="minor">
              <a:schemeClr val="tx1"/>
            </a:fontRef>
          </p:style>
        </p:cxnSp>
        <p:cxnSp>
          <p:nvCxnSpPr>
            <p:cNvPr id="100" name="Straight Connector 99">
              <a:extLst>
                <a:ext uri="{FF2B5EF4-FFF2-40B4-BE49-F238E27FC236}">
                  <a16:creationId xmlns:a16="http://schemas.microsoft.com/office/drawing/2014/main" id="{1D5CBC4B-28FC-C773-94FD-B9E3B94BB8A6}"/>
                </a:ext>
              </a:extLst>
            </p:cNvPr>
            <p:cNvCxnSpPr>
              <a:cxnSpLocks/>
            </p:cNvCxnSpPr>
            <p:nvPr/>
          </p:nvCxnSpPr>
          <p:spPr>
            <a:xfrm flipV="1">
              <a:off x="11034007" y="9621315"/>
              <a:ext cx="2" cy="336013"/>
            </a:xfrm>
            <a:prstGeom prst="line">
              <a:avLst/>
            </a:prstGeom>
            <a:ln w="25400">
              <a:solidFill>
                <a:srgbClr val="282842"/>
              </a:solidFill>
            </a:ln>
          </p:spPr>
          <p:style>
            <a:lnRef idx="1">
              <a:schemeClr val="accent1"/>
            </a:lnRef>
            <a:fillRef idx="0">
              <a:schemeClr val="accent1"/>
            </a:fillRef>
            <a:effectRef idx="0">
              <a:schemeClr val="accent1"/>
            </a:effectRef>
            <a:fontRef idx="minor">
              <a:schemeClr val="tx1"/>
            </a:fontRef>
          </p:style>
        </p:cxnSp>
        <p:cxnSp>
          <p:nvCxnSpPr>
            <p:cNvPr id="101" name="Straight Connector 100">
              <a:extLst>
                <a:ext uri="{FF2B5EF4-FFF2-40B4-BE49-F238E27FC236}">
                  <a16:creationId xmlns:a16="http://schemas.microsoft.com/office/drawing/2014/main" id="{087B4C1C-33D2-4ED8-E50C-0D315DD9EFD8}"/>
                </a:ext>
              </a:extLst>
            </p:cNvPr>
            <p:cNvCxnSpPr>
              <a:cxnSpLocks/>
            </p:cNvCxnSpPr>
            <p:nvPr/>
          </p:nvCxnSpPr>
          <p:spPr>
            <a:xfrm flipV="1">
              <a:off x="19592478" y="9543754"/>
              <a:ext cx="2" cy="336013"/>
            </a:xfrm>
            <a:prstGeom prst="line">
              <a:avLst/>
            </a:prstGeom>
            <a:ln w="25400">
              <a:solidFill>
                <a:srgbClr val="282842"/>
              </a:solidFill>
            </a:ln>
          </p:spPr>
          <p:style>
            <a:lnRef idx="1">
              <a:schemeClr val="accent1"/>
            </a:lnRef>
            <a:fillRef idx="0">
              <a:schemeClr val="accent1"/>
            </a:fillRef>
            <a:effectRef idx="0">
              <a:schemeClr val="accent1"/>
            </a:effectRef>
            <a:fontRef idx="minor">
              <a:schemeClr val="tx1"/>
            </a:fontRef>
          </p:style>
        </p:cxnSp>
        <p:cxnSp>
          <p:nvCxnSpPr>
            <p:cNvPr id="102" name="Straight Connector 101">
              <a:extLst>
                <a:ext uri="{FF2B5EF4-FFF2-40B4-BE49-F238E27FC236}">
                  <a16:creationId xmlns:a16="http://schemas.microsoft.com/office/drawing/2014/main" id="{9ECC1B51-AAE3-7CD3-0F19-ED700AA568CC}"/>
                </a:ext>
              </a:extLst>
            </p:cNvPr>
            <p:cNvCxnSpPr>
              <a:cxnSpLocks/>
            </p:cNvCxnSpPr>
            <p:nvPr/>
          </p:nvCxnSpPr>
          <p:spPr>
            <a:xfrm flipH="1" flipV="1">
              <a:off x="11723966" y="7164406"/>
              <a:ext cx="12809" cy="348594"/>
            </a:xfrm>
            <a:prstGeom prst="line">
              <a:avLst/>
            </a:prstGeom>
            <a:ln w="25400">
              <a:solidFill>
                <a:srgbClr val="282842"/>
              </a:solidFill>
            </a:ln>
          </p:spPr>
          <p:style>
            <a:lnRef idx="1">
              <a:schemeClr val="accent1"/>
            </a:lnRef>
            <a:fillRef idx="0">
              <a:schemeClr val="accent1"/>
            </a:fillRef>
            <a:effectRef idx="0">
              <a:schemeClr val="accent1"/>
            </a:effectRef>
            <a:fontRef idx="minor">
              <a:schemeClr val="tx1"/>
            </a:fontRef>
          </p:style>
        </p:cxnSp>
        <p:cxnSp>
          <p:nvCxnSpPr>
            <p:cNvPr id="103" name="Straight Connector 102">
              <a:extLst>
                <a:ext uri="{FF2B5EF4-FFF2-40B4-BE49-F238E27FC236}">
                  <a16:creationId xmlns:a16="http://schemas.microsoft.com/office/drawing/2014/main" id="{BD4573D9-8220-C2CA-3B5A-69B35296226E}"/>
                </a:ext>
              </a:extLst>
            </p:cNvPr>
            <p:cNvCxnSpPr>
              <a:cxnSpLocks/>
            </p:cNvCxnSpPr>
            <p:nvPr/>
          </p:nvCxnSpPr>
          <p:spPr>
            <a:xfrm flipV="1">
              <a:off x="12796213" y="4673720"/>
              <a:ext cx="0" cy="356890"/>
            </a:xfrm>
            <a:prstGeom prst="line">
              <a:avLst/>
            </a:prstGeom>
            <a:ln w="25400">
              <a:solidFill>
                <a:srgbClr val="282842"/>
              </a:solidFill>
            </a:ln>
          </p:spPr>
          <p:style>
            <a:lnRef idx="1">
              <a:schemeClr val="accent1"/>
            </a:lnRef>
            <a:fillRef idx="0">
              <a:schemeClr val="accent1"/>
            </a:fillRef>
            <a:effectRef idx="0">
              <a:schemeClr val="accent1"/>
            </a:effectRef>
            <a:fontRef idx="minor">
              <a:schemeClr val="tx1"/>
            </a:fontRef>
          </p:style>
        </p:cxnSp>
        <p:cxnSp>
          <p:nvCxnSpPr>
            <p:cNvPr id="104" name="Straight Connector 103">
              <a:extLst>
                <a:ext uri="{FF2B5EF4-FFF2-40B4-BE49-F238E27FC236}">
                  <a16:creationId xmlns:a16="http://schemas.microsoft.com/office/drawing/2014/main" id="{0B6A5534-DFA8-689A-19A0-7637F3C9175D}"/>
                </a:ext>
              </a:extLst>
            </p:cNvPr>
            <p:cNvCxnSpPr>
              <a:cxnSpLocks/>
            </p:cNvCxnSpPr>
            <p:nvPr/>
          </p:nvCxnSpPr>
          <p:spPr>
            <a:xfrm flipV="1">
              <a:off x="15289606" y="9580623"/>
              <a:ext cx="0" cy="310856"/>
            </a:xfrm>
            <a:prstGeom prst="line">
              <a:avLst/>
            </a:prstGeom>
            <a:ln w="25400">
              <a:solidFill>
                <a:srgbClr val="282842"/>
              </a:solidFill>
            </a:ln>
          </p:spPr>
          <p:style>
            <a:lnRef idx="1">
              <a:schemeClr val="accent1"/>
            </a:lnRef>
            <a:fillRef idx="0">
              <a:schemeClr val="accent1"/>
            </a:fillRef>
            <a:effectRef idx="0">
              <a:schemeClr val="accent1"/>
            </a:effectRef>
            <a:fontRef idx="minor">
              <a:schemeClr val="tx1"/>
            </a:fontRef>
          </p:style>
        </p:cxnSp>
        <p:sp>
          <p:nvSpPr>
            <p:cNvPr id="105" name="Oval 104">
              <a:extLst>
                <a:ext uri="{FF2B5EF4-FFF2-40B4-BE49-F238E27FC236}">
                  <a16:creationId xmlns:a16="http://schemas.microsoft.com/office/drawing/2014/main" id="{3D295932-AEA9-7B62-7245-37F84BDC0FA0}"/>
                </a:ext>
              </a:extLst>
            </p:cNvPr>
            <p:cNvSpPr/>
            <p:nvPr/>
          </p:nvSpPr>
          <p:spPr>
            <a:xfrm>
              <a:off x="11610316" y="2941522"/>
              <a:ext cx="2280849" cy="1751000"/>
            </a:xfrm>
            <a:prstGeom prst="ellipse">
              <a:avLst/>
            </a:prstGeom>
            <a:solidFill>
              <a:srgbClr val="282842"/>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US" sz="1400" dirty="0">
                  <a:cs typeface="Gotham Pro" panose="02000503040000020004" pitchFamily="2" charset="0"/>
                </a:rPr>
                <a:t>Information</a:t>
              </a:r>
            </a:p>
            <a:p>
              <a:pPr algn="ctr"/>
              <a:r>
                <a:rPr lang="en-US" sz="1400" dirty="0">
                  <a:cs typeface="Gotham Pro" panose="02000503040000020004" pitchFamily="2" charset="0"/>
                </a:rPr>
                <a:t>Kiosks</a:t>
              </a:r>
            </a:p>
          </p:txBody>
        </p:sp>
        <p:cxnSp>
          <p:nvCxnSpPr>
            <p:cNvPr id="106" name="Straight Connector 105">
              <a:extLst>
                <a:ext uri="{FF2B5EF4-FFF2-40B4-BE49-F238E27FC236}">
                  <a16:creationId xmlns:a16="http://schemas.microsoft.com/office/drawing/2014/main" id="{C4EE475B-D98F-9FFE-D1F8-A11B78430A14}"/>
                </a:ext>
              </a:extLst>
            </p:cNvPr>
            <p:cNvCxnSpPr>
              <a:cxnSpLocks/>
            </p:cNvCxnSpPr>
            <p:nvPr/>
          </p:nvCxnSpPr>
          <p:spPr>
            <a:xfrm>
              <a:off x="13807604" y="6116729"/>
              <a:ext cx="344255" cy="2"/>
            </a:xfrm>
            <a:prstGeom prst="line">
              <a:avLst/>
            </a:prstGeom>
            <a:ln w="25400">
              <a:solidFill>
                <a:srgbClr val="282842"/>
              </a:solidFill>
            </a:ln>
          </p:spPr>
          <p:style>
            <a:lnRef idx="1">
              <a:schemeClr val="accent1"/>
            </a:lnRef>
            <a:fillRef idx="0">
              <a:schemeClr val="accent1"/>
            </a:fillRef>
            <a:effectRef idx="0">
              <a:schemeClr val="accent1"/>
            </a:effectRef>
            <a:fontRef idx="minor">
              <a:schemeClr val="tx1"/>
            </a:fontRef>
          </p:style>
        </p:cxnSp>
        <p:sp>
          <p:nvSpPr>
            <p:cNvPr id="107" name="Title 325">
              <a:extLst>
                <a:ext uri="{FF2B5EF4-FFF2-40B4-BE49-F238E27FC236}">
                  <a16:creationId xmlns:a16="http://schemas.microsoft.com/office/drawing/2014/main" id="{1BD2E024-E24D-66C4-115D-78568559E719}"/>
                </a:ext>
              </a:extLst>
            </p:cNvPr>
            <p:cNvSpPr txBox="1">
              <a:spLocks/>
            </p:cNvSpPr>
            <p:nvPr/>
          </p:nvSpPr>
          <p:spPr>
            <a:xfrm>
              <a:off x="16072449" y="1926310"/>
              <a:ext cx="6715104" cy="154702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2000" b="1" kern="1200">
                  <a:solidFill>
                    <a:schemeClr val="tx1"/>
                  </a:solidFill>
                  <a:latin typeface="+mj-lt"/>
                  <a:ea typeface="+mj-ea"/>
                  <a:cs typeface="+mj-cs"/>
                </a:defRPr>
              </a:lvl1pPr>
            </a:lstStyle>
            <a:p>
              <a:r>
                <a:rPr lang="en-US" sz="2800" dirty="0">
                  <a:solidFill>
                    <a:srgbClr val="D632DA"/>
                  </a:solidFill>
                  <a:latin typeface="GRAPHIK-SEMIBOLD" panose="020B0503030202060203" pitchFamily="34" charset="77"/>
                </a:rPr>
                <a:t>Host - Summer</a:t>
              </a:r>
            </a:p>
          </p:txBody>
        </p:sp>
      </p:grpSp>
      <p:cxnSp>
        <p:nvCxnSpPr>
          <p:cNvPr id="108" name="Straight Connector 107">
            <a:extLst>
              <a:ext uri="{FF2B5EF4-FFF2-40B4-BE49-F238E27FC236}">
                <a16:creationId xmlns:a16="http://schemas.microsoft.com/office/drawing/2014/main" id="{ECA57B3B-4389-2463-B970-D2E71BFE7D6B}"/>
              </a:ext>
            </a:extLst>
          </p:cNvPr>
          <p:cNvCxnSpPr>
            <a:cxnSpLocks/>
          </p:cNvCxnSpPr>
          <p:nvPr/>
        </p:nvCxnSpPr>
        <p:spPr>
          <a:xfrm>
            <a:off x="4723095" y="4914392"/>
            <a:ext cx="0" cy="239561"/>
          </a:xfrm>
          <a:prstGeom prst="line">
            <a:avLst/>
          </a:prstGeom>
          <a:ln w="25400">
            <a:solidFill>
              <a:srgbClr val="282842"/>
            </a:solidFill>
          </a:ln>
        </p:spPr>
        <p:style>
          <a:lnRef idx="1">
            <a:schemeClr val="accent1"/>
          </a:lnRef>
          <a:fillRef idx="0">
            <a:schemeClr val="accent1"/>
          </a:fillRef>
          <a:effectRef idx="0">
            <a:schemeClr val="accent1"/>
          </a:effectRef>
          <a:fontRef idx="minor">
            <a:schemeClr val="tx1"/>
          </a:fontRef>
        </p:style>
      </p:cxnSp>
      <p:cxnSp>
        <p:nvCxnSpPr>
          <p:cNvPr id="109" name="Straight Connector 108">
            <a:extLst>
              <a:ext uri="{FF2B5EF4-FFF2-40B4-BE49-F238E27FC236}">
                <a16:creationId xmlns:a16="http://schemas.microsoft.com/office/drawing/2014/main" id="{50D6AC30-75C4-4BF8-4A43-5629C7B3E4E8}"/>
              </a:ext>
            </a:extLst>
          </p:cNvPr>
          <p:cNvCxnSpPr>
            <a:cxnSpLocks/>
          </p:cNvCxnSpPr>
          <p:nvPr/>
        </p:nvCxnSpPr>
        <p:spPr>
          <a:xfrm>
            <a:off x="6175837" y="2343911"/>
            <a:ext cx="0" cy="165014"/>
          </a:xfrm>
          <a:prstGeom prst="line">
            <a:avLst/>
          </a:prstGeom>
          <a:ln w="25400">
            <a:solidFill>
              <a:srgbClr val="282842"/>
            </a:solidFill>
          </a:ln>
        </p:spPr>
        <p:style>
          <a:lnRef idx="1">
            <a:schemeClr val="accent1"/>
          </a:lnRef>
          <a:fillRef idx="0">
            <a:schemeClr val="accent1"/>
          </a:fillRef>
          <a:effectRef idx="0">
            <a:schemeClr val="accent1"/>
          </a:effectRef>
          <a:fontRef idx="minor">
            <a:schemeClr val="tx1"/>
          </a:fontRef>
        </p:style>
      </p:cxnSp>
      <p:sp>
        <p:nvSpPr>
          <p:cNvPr id="110" name="Oval 109">
            <a:extLst>
              <a:ext uri="{FF2B5EF4-FFF2-40B4-BE49-F238E27FC236}">
                <a16:creationId xmlns:a16="http://schemas.microsoft.com/office/drawing/2014/main" id="{0A73EBF2-F852-56E5-4338-B10D71266846}"/>
              </a:ext>
            </a:extLst>
          </p:cNvPr>
          <p:cNvSpPr/>
          <p:nvPr/>
        </p:nvSpPr>
        <p:spPr>
          <a:xfrm>
            <a:off x="7756557" y="2486570"/>
            <a:ext cx="1379733" cy="1260771"/>
          </a:xfrm>
          <a:prstGeom prst="ellipse">
            <a:avLst/>
          </a:prstGeom>
          <a:solidFill>
            <a:srgbClr val="282842"/>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US" sz="1400" dirty="0">
                <a:cs typeface="Gotham Pro" panose="02000503040000020004" pitchFamily="2" charset="0"/>
              </a:rPr>
              <a:t>Red’s Meadow/</a:t>
            </a:r>
          </a:p>
          <a:p>
            <a:pPr algn="ctr"/>
            <a:r>
              <a:rPr lang="en-US" sz="1400" dirty="0">
                <a:cs typeface="Gotham Pro" panose="02000503040000020004" pitchFamily="2" charset="0"/>
              </a:rPr>
              <a:t>Devils Postpile</a:t>
            </a:r>
          </a:p>
          <a:p>
            <a:pPr algn="ctr"/>
            <a:r>
              <a:rPr lang="en-US" sz="1400" dirty="0">
                <a:cs typeface="Gotham Pro" panose="02000503040000020004" pitchFamily="2" charset="0"/>
              </a:rPr>
              <a:t>Bus Loading</a:t>
            </a:r>
          </a:p>
        </p:txBody>
      </p:sp>
      <p:cxnSp>
        <p:nvCxnSpPr>
          <p:cNvPr id="111" name="Straight Connector 110">
            <a:extLst>
              <a:ext uri="{FF2B5EF4-FFF2-40B4-BE49-F238E27FC236}">
                <a16:creationId xmlns:a16="http://schemas.microsoft.com/office/drawing/2014/main" id="{1F742C66-C4FF-CC69-8E07-3BA5F55C0816}"/>
              </a:ext>
            </a:extLst>
          </p:cNvPr>
          <p:cNvCxnSpPr>
            <a:cxnSpLocks/>
          </p:cNvCxnSpPr>
          <p:nvPr/>
        </p:nvCxnSpPr>
        <p:spPr>
          <a:xfrm flipH="1" flipV="1">
            <a:off x="5002188" y="2354827"/>
            <a:ext cx="8825" cy="179447"/>
          </a:xfrm>
          <a:prstGeom prst="line">
            <a:avLst/>
          </a:prstGeom>
          <a:ln w="25400">
            <a:solidFill>
              <a:srgbClr val="282842"/>
            </a:solidFill>
          </a:ln>
        </p:spPr>
        <p:style>
          <a:lnRef idx="1">
            <a:schemeClr val="accent1"/>
          </a:lnRef>
          <a:fillRef idx="0">
            <a:schemeClr val="accent1"/>
          </a:fillRef>
          <a:effectRef idx="0">
            <a:schemeClr val="accent1"/>
          </a:effectRef>
          <a:fontRef idx="minor">
            <a:schemeClr val="tx1"/>
          </a:fontRef>
        </p:style>
      </p:cxnSp>
      <p:sp>
        <p:nvSpPr>
          <p:cNvPr id="112" name="Oval 111">
            <a:extLst>
              <a:ext uri="{FF2B5EF4-FFF2-40B4-BE49-F238E27FC236}">
                <a16:creationId xmlns:a16="http://schemas.microsoft.com/office/drawing/2014/main" id="{67B307AB-1476-5C30-F679-F06DEDFBB0F3}"/>
              </a:ext>
            </a:extLst>
          </p:cNvPr>
          <p:cNvSpPr/>
          <p:nvPr/>
        </p:nvSpPr>
        <p:spPr>
          <a:xfrm>
            <a:off x="4770729" y="2721969"/>
            <a:ext cx="1047276" cy="946647"/>
          </a:xfrm>
          <a:prstGeom prst="ellipse">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US" sz="1400" dirty="0">
                <a:cs typeface="Gotham Pro" panose="02000503040000020004" pitchFamily="2" charset="0"/>
              </a:rPr>
              <a:t>Bike</a:t>
            </a:r>
          </a:p>
          <a:p>
            <a:pPr algn="ctr"/>
            <a:r>
              <a:rPr lang="en-US" sz="1400" dirty="0">
                <a:cs typeface="Gotham Pro" panose="02000503040000020004" pitchFamily="2" charset="0"/>
              </a:rPr>
              <a:t>Rentals</a:t>
            </a:r>
          </a:p>
        </p:txBody>
      </p:sp>
      <p:cxnSp>
        <p:nvCxnSpPr>
          <p:cNvPr id="113" name="Straight Connector 112">
            <a:extLst>
              <a:ext uri="{FF2B5EF4-FFF2-40B4-BE49-F238E27FC236}">
                <a16:creationId xmlns:a16="http://schemas.microsoft.com/office/drawing/2014/main" id="{B9659922-E32A-A53D-06CD-96E78A60E034}"/>
              </a:ext>
            </a:extLst>
          </p:cNvPr>
          <p:cNvCxnSpPr>
            <a:cxnSpLocks/>
          </p:cNvCxnSpPr>
          <p:nvPr/>
        </p:nvCxnSpPr>
        <p:spPr>
          <a:xfrm flipH="1" flipV="1">
            <a:off x="5294367" y="3655159"/>
            <a:ext cx="4430" cy="164034"/>
          </a:xfrm>
          <a:prstGeom prst="line">
            <a:avLst/>
          </a:prstGeom>
          <a:ln w="25400">
            <a:solidFill>
              <a:srgbClr val="282842"/>
            </a:solidFill>
          </a:ln>
        </p:spPr>
        <p:style>
          <a:lnRef idx="1">
            <a:schemeClr val="accent1"/>
          </a:lnRef>
          <a:fillRef idx="0">
            <a:schemeClr val="accent1"/>
          </a:fillRef>
          <a:effectRef idx="0">
            <a:schemeClr val="accent1"/>
          </a:effectRef>
          <a:fontRef idx="minor">
            <a:schemeClr val="tx1"/>
          </a:fontRef>
        </p:style>
      </p:cxnSp>
      <p:sp>
        <p:nvSpPr>
          <p:cNvPr id="114" name="Oval 113">
            <a:extLst>
              <a:ext uri="{FF2B5EF4-FFF2-40B4-BE49-F238E27FC236}">
                <a16:creationId xmlns:a16="http://schemas.microsoft.com/office/drawing/2014/main" id="{10D0C609-C8C6-9388-297D-2D99910A56F3}"/>
              </a:ext>
            </a:extLst>
          </p:cNvPr>
          <p:cNvSpPr/>
          <p:nvPr/>
        </p:nvSpPr>
        <p:spPr>
          <a:xfrm>
            <a:off x="3469775" y="5343425"/>
            <a:ext cx="965128" cy="955089"/>
          </a:xfrm>
          <a:prstGeom prst="ellipse">
            <a:avLst/>
          </a:prstGeom>
          <a:solidFill>
            <a:srgbClr val="282842"/>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US" sz="1400" dirty="0">
                <a:cs typeface="Gotham Pro" panose="02000503040000020004" pitchFamily="2" charset="0"/>
              </a:rPr>
              <a:t>Interpretive</a:t>
            </a:r>
          </a:p>
          <a:p>
            <a:pPr algn="ctr"/>
            <a:r>
              <a:rPr lang="en-US" sz="1400" dirty="0">
                <a:cs typeface="Gotham Pro" panose="02000503040000020004" pitchFamily="2" charset="0"/>
              </a:rPr>
              <a:t>Walks</a:t>
            </a:r>
          </a:p>
        </p:txBody>
      </p:sp>
      <p:sp>
        <p:nvSpPr>
          <p:cNvPr id="115" name="Oval 114">
            <a:extLst>
              <a:ext uri="{FF2B5EF4-FFF2-40B4-BE49-F238E27FC236}">
                <a16:creationId xmlns:a16="http://schemas.microsoft.com/office/drawing/2014/main" id="{026CEB92-5349-2BEC-F73B-69C90E888778}"/>
              </a:ext>
            </a:extLst>
          </p:cNvPr>
          <p:cNvSpPr/>
          <p:nvPr/>
        </p:nvSpPr>
        <p:spPr>
          <a:xfrm>
            <a:off x="5039316" y="5335663"/>
            <a:ext cx="1178934" cy="955087"/>
          </a:xfrm>
          <a:prstGeom prst="ellipse">
            <a:avLst/>
          </a:prstGeom>
          <a:solidFill>
            <a:srgbClr val="282842"/>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US" sz="1400" dirty="0">
                <a:cs typeface="Gotham Pro" panose="02000503040000020004" pitchFamily="2" charset="0"/>
              </a:rPr>
              <a:t>Woolly’s </a:t>
            </a:r>
          </a:p>
          <a:p>
            <a:pPr algn="ctr"/>
            <a:r>
              <a:rPr lang="en-US" sz="1400" dirty="0">
                <a:cs typeface="Gotham Pro" panose="02000503040000020004" pitchFamily="2" charset="0"/>
              </a:rPr>
              <a:t>Adventure</a:t>
            </a:r>
          </a:p>
          <a:p>
            <a:pPr algn="ctr"/>
            <a:r>
              <a:rPr lang="en-US" sz="1400" dirty="0">
                <a:cs typeface="Gotham Pro" panose="02000503040000020004" pitchFamily="2" charset="0"/>
              </a:rPr>
              <a:t>Summit</a:t>
            </a:r>
          </a:p>
        </p:txBody>
      </p:sp>
      <p:sp>
        <p:nvSpPr>
          <p:cNvPr id="116" name="Oval 115">
            <a:extLst>
              <a:ext uri="{FF2B5EF4-FFF2-40B4-BE49-F238E27FC236}">
                <a16:creationId xmlns:a16="http://schemas.microsoft.com/office/drawing/2014/main" id="{14E7D673-706A-DF63-0728-CEDEC76912E0}"/>
              </a:ext>
            </a:extLst>
          </p:cNvPr>
          <p:cNvSpPr/>
          <p:nvPr/>
        </p:nvSpPr>
        <p:spPr>
          <a:xfrm>
            <a:off x="6761490" y="5343425"/>
            <a:ext cx="995068" cy="961886"/>
          </a:xfrm>
          <a:prstGeom prst="ellipse">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US" sz="1400" dirty="0">
                <a:cs typeface="Gotham Pro" panose="02000503040000020004" pitchFamily="2" charset="0"/>
              </a:rPr>
              <a:t>Exit</a:t>
            </a:r>
          </a:p>
          <a:p>
            <a:pPr algn="ctr"/>
            <a:r>
              <a:rPr lang="en-US" sz="1400" dirty="0">
                <a:cs typeface="Gotham Pro" panose="02000503040000020004" pitchFamily="2" charset="0"/>
              </a:rPr>
              <a:t>Points</a:t>
            </a:r>
          </a:p>
        </p:txBody>
      </p:sp>
      <p:sp>
        <p:nvSpPr>
          <p:cNvPr id="117" name="Oval 116">
            <a:extLst>
              <a:ext uri="{FF2B5EF4-FFF2-40B4-BE49-F238E27FC236}">
                <a16:creationId xmlns:a16="http://schemas.microsoft.com/office/drawing/2014/main" id="{B02CF17A-8080-CFCF-84F4-64C60AA90CFF}"/>
              </a:ext>
            </a:extLst>
          </p:cNvPr>
          <p:cNvSpPr/>
          <p:nvPr/>
        </p:nvSpPr>
        <p:spPr>
          <a:xfrm>
            <a:off x="8886224" y="5369749"/>
            <a:ext cx="965128" cy="955089"/>
          </a:xfrm>
          <a:prstGeom prst="ellipse">
            <a:avLst/>
          </a:prstGeom>
          <a:solidFill>
            <a:srgbClr val="282842"/>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US" sz="1400" dirty="0">
                <a:cs typeface="Gotham Pro" panose="02000503040000020004" pitchFamily="2" charset="0"/>
              </a:rPr>
              <a:t>Special</a:t>
            </a:r>
          </a:p>
          <a:p>
            <a:pPr algn="ctr"/>
            <a:r>
              <a:rPr lang="en-US" sz="1400" dirty="0">
                <a:cs typeface="Gotham Pro" panose="02000503040000020004" pitchFamily="2" charset="0"/>
              </a:rPr>
              <a:t>Event</a:t>
            </a:r>
          </a:p>
          <a:p>
            <a:pPr algn="ctr"/>
            <a:r>
              <a:rPr lang="en-US" sz="1400" dirty="0">
                <a:cs typeface="Gotham Pro" panose="02000503040000020004" pitchFamily="2" charset="0"/>
              </a:rPr>
              <a:t>Support</a:t>
            </a:r>
          </a:p>
        </p:txBody>
      </p:sp>
      <p:cxnSp>
        <p:nvCxnSpPr>
          <p:cNvPr id="118" name="Straight Connector 117">
            <a:extLst>
              <a:ext uri="{FF2B5EF4-FFF2-40B4-BE49-F238E27FC236}">
                <a16:creationId xmlns:a16="http://schemas.microsoft.com/office/drawing/2014/main" id="{1EF4C90E-BE7E-3866-F4F1-FD53FB405818}"/>
              </a:ext>
            </a:extLst>
          </p:cNvPr>
          <p:cNvCxnSpPr>
            <a:cxnSpLocks/>
          </p:cNvCxnSpPr>
          <p:nvPr/>
        </p:nvCxnSpPr>
        <p:spPr>
          <a:xfrm>
            <a:off x="3932340" y="5149090"/>
            <a:ext cx="0" cy="239561"/>
          </a:xfrm>
          <a:prstGeom prst="line">
            <a:avLst/>
          </a:prstGeom>
          <a:ln w="25400">
            <a:solidFill>
              <a:srgbClr val="282842"/>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a:extLst>
              <a:ext uri="{FF2B5EF4-FFF2-40B4-BE49-F238E27FC236}">
                <a16:creationId xmlns:a16="http://schemas.microsoft.com/office/drawing/2014/main" id="{E49DD5B4-136D-592A-F677-BDB0C088A38B}"/>
              </a:ext>
            </a:extLst>
          </p:cNvPr>
          <p:cNvCxnSpPr>
            <a:cxnSpLocks/>
          </p:cNvCxnSpPr>
          <p:nvPr/>
        </p:nvCxnSpPr>
        <p:spPr>
          <a:xfrm>
            <a:off x="5622552" y="5166962"/>
            <a:ext cx="0" cy="239561"/>
          </a:xfrm>
          <a:prstGeom prst="line">
            <a:avLst/>
          </a:prstGeom>
          <a:ln w="25400">
            <a:solidFill>
              <a:srgbClr val="282842"/>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a:extLst>
              <a:ext uri="{FF2B5EF4-FFF2-40B4-BE49-F238E27FC236}">
                <a16:creationId xmlns:a16="http://schemas.microsoft.com/office/drawing/2014/main" id="{40D414AF-D9AF-D671-A072-1960D64C230B}"/>
              </a:ext>
            </a:extLst>
          </p:cNvPr>
          <p:cNvCxnSpPr>
            <a:cxnSpLocks/>
          </p:cNvCxnSpPr>
          <p:nvPr/>
        </p:nvCxnSpPr>
        <p:spPr>
          <a:xfrm>
            <a:off x="7268429" y="5149088"/>
            <a:ext cx="0" cy="239561"/>
          </a:xfrm>
          <a:prstGeom prst="line">
            <a:avLst/>
          </a:prstGeom>
          <a:ln w="25400">
            <a:solidFill>
              <a:srgbClr val="282842"/>
            </a:solidFill>
          </a:ln>
        </p:spPr>
        <p:style>
          <a:lnRef idx="1">
            <a:schemeClr val="accent1"/>
          </a:lnRef>
          <a:fillRef idx="0">
            <a:schemeClr val="accent1"/>
          </a:fillRef>
          <a:effectRef idx="0">
            <a:schemeClr val="accent1"/>
          </a:effectRef>
          <a:fontRef idx="minor">
            <a:schemeClr val="tx1"/>
          </a:fontRef>
        </p:style>
      </p:cxnSp>
      <p:cxnSp>
        <p:nvCxnSpPr>
          <p:cNvPr id="121" name="Straight Connector 120">
            <a:extLst>
              <a:ext uri="{FF2B5EF4-FFF2-40B4-BE49-F238E27FC236}">
                <a16:creationId xmlns:a16="http://schemas.microsoft.com/office/drawing/2014/main" id="{BA260365-AE04-DDC9-657B-DCBBB9ABB1F5}"/>
              </a:ext>
            </a:extLst>
          </p:cNvPr>
          <p:cNvCxnSpPr>
            <a:cxnSpLocks/>
          </p:cNvCxnSpPr>
          <p:nvPr/>
        </p:nvCxnSpPr>
        <p:spPr>
          <a:xfrm>
            <a:off x="9368788" y="5149088"/>
            <a:ext cx="0" cy="239561"/>
          </a:xfrm>
          <a:prstGeom prst="line">
            <a:avLst/>
          </a:prstGeom>
          <a:ln w="25400">
            <a:solidFill>
              <a:srgbClr val="282842"/>
            </a:solidFill>
          </a:ln>
        </p:spPr>
        <p:style>
          <a:lnRef idx="1">
            <a:schemeClr val="accent1"/>
          </a:lnRef>
          <a:fillRef idx="0">
            <a:schemeClr val="accent1"/>
          </a:fillRef>
          <a:effectRef idx="0">
            <a:schemeClr val="accent1"/>
          </a:effectRef>
          <a:fontRef idx="minor">
            <a:schemeClr val="tx1"/>
          </a:fontRef>
        </p:style>
      </p:cxnSp>
      <p:sp>
        <p:nvSpPr>
          <p:cNvPr id="122" name="Oval 121">
            <a:extLst>
              <a:ext uri="{FF2B5EF4-FFF2-40B4-BE49-F238E27FC236}">
                <a16:creationId xmlns:a16="http://schemas.microsoft.com/office/drawing/2014/main" id="{B9A85B50-A6A7-9D02-F7C7-D6E3525B8960}"/>
              </a:ext>
            </a:extLst>
          </p:cNvPr>
          <p:cNvSpPr/>
          <p:nvPr/>
        </p:nvSpPr>
        <p:spPr>
          <a:xfrm>
            <a:off x="4540731" y="1483080"/>
            <a:ext cx="940564" cy="885954"/>
          </a:xfrm>
          <a:prstGeom prst="ellipse">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US" sz="1400" dirty="0">
                <a:cs typeface="Gotham Pro" panose="02000503040000020004" pitchFamily="2" charset="0"/>
              </a:rPr>
              <a:t>Loading/</a:t>
            </a:r>
          </a:p>
          <a:p>
            <a:pPr algn="ctr"/>
            <a:r>
              <a:rPr lang="en-US" sz="1400" dirty="0">
                <a:cs typeface="Gotham Pro" panose="02000503040000020004" pitchFamily="2" charset="0"/>
              </a:rPr>
              <a:t>Unloading</a:t>
            </a:r>
          </a:p>
          <a:p>
            <a:pPr algn="ctr"/>
            <a:r>
              <a:rPr lang="en-US" sz="1400" dirty="0">
                <a:cs typeface="Gotham Pro" panose="02000503040000020004" pitchFamily="2" charset="0"/>
              </a:rPr>
              <a:t>Zones</a:t>
            </a:r>
          </a:p>
        </p:txBody>
      </p:sp>
      <p:sp>
        <p:nvSpPr>
          <p:cNvPr id="123" name="TextBox 122">
            <a:extLst>
              <a:ext uri="{FF2B5EF4-FFF2-40B4-BE49-F238E27FC236}">
                <a16:creationId xmlns:a16="http://schemas.microsoft.com/office/drawing/2014/main" id="{0DDE60CC-FDFA-E691-4114-0BAF358743BB}"/>
              </a:ext>
            </a:extLst>
          </p:cNvPr>
          <p:cNvSpPr txBox="1"/>
          <p:nvPr/>
        </p:nvSpPr>
        <p:spPr>
          <a:xfrm>
            <a:off x="118894" y="839003"/>
            <a:ext cx="2819510" cy="5632311"/>
          </a:xfrm>
          <a:prstGeom prst="rect">
            <a:avLst/>
          </a:prstGeom>
          <a:noFill/>
        </p:spPr>
        <p:txBody>
          <a:bodyPr wrap="square" rtlCol="0">
            <a:spAutoFit/>
          </a:bodyPr>
          <a:lstStyle/>
          <a:p>
            <a:r>
              <a:rPr lang="en-US" sz="1800" dirty="0"/>
              <a:t>The trail where our guests might interact with Hosts this summer is defined as the Guest Experience Trail.  The trail, as defined by Touchpoints, is hardly ever linear, especially for Host interactions. Touchpoints that are grayed out are areas we guide our guests to, unlike the High Impact Touchpoints, which are bold and are the areas where we impact our guests the most. Each location has specific Service Standards, supported by Success Activities, efforts that are easily seen as fulfilled or not.</a:t>
            </a:r>
          </a:p>
        </p:txBody>
      </p:sp>
    </p:spTree>
    <p:extLst>
      <p:ext uri="{BB962C8B-B14F-4D97-AF65-F5344CB8AC3E}">
        <p14:creationId xmlns:p14="http://schemas.microsoft.com/office/powerpoint/2010/main" val="38915119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effectLst>
            <a:outerShdw blurRad="50800" dist="38100" dir="5400000" algn="t" rotWithShape="0">
              <a:prstClr val="black">
                <a:alpha val="40000"/>
              </a:prstClr>
            </a:outerShdw>
          </a:effectLst>
        </p:spPr>
        <p:txBody>
          <a:bodyPr>
            <a:normAutofit fontScale="90000"/>
          </a:bodyPr>
          <a:lstStyle/>
          <a:p>
            <a:r>
              <a:rPr lang="en-US" dirty="0"/>
              <a:t>The most critical topics for summer roles and responsibilities of Hosts and Naturalists</a:t>
            </a:r>
          </a:p>
        </p:txBody>
      </p:sp>
      <p:sp>
        <p:nvSpPr>
          <p:cNvPr id="3" name="Content Placeholder 2"/>
          <p:cNvSpPr>
            <a:spLocks noGrp="1"/>
          </p:cNvSpPr>
          <p:nvPr>
            <p:ph idx="1"/>
          </p:nvPr>
        </p:nvSpPr>
        <p:spPr/>
        <p:txBody>
          <a:bodyPr>
            <a:normAutofit lnSpcReduction="10000"/>
          </a:bodyPr>
          <a:lstStyle/>
          <a:p>
            <a:r>
              <a:rPr lang="en-US" sz="4500" dirty="0"/>
              <a:t>Maintain Safety</a:t>
            </a:r>
          </a:p>
          <a:p>
            <a:r>
              <a:rPr lang="en-US" sz="4500" dirty="0"/>
              <a:t>Understand roles and responsibilities</a:t>
            </a:r>
          </a:p>
          <a:p>
            <a:r>
              <a:rPr lang="en-US" sz="4500" dirty="0"/>
              <a:t>Participation and how to successfully be a part of our program through appropriate scheduling</a:t>
            </a:r>
          </a:p>
          <a:p>
            <a:r>
              <a:rPr lang="en-US" sz="4500" dirty="0"/>
              <a:t>Have FUN!</a:t>
            </a:r>
          </a:p>
        </p:txBody>
      </p:sp>
    </p:spTree>
    <p:extLst>
      <p:ext uri="{BB962C8B-B14F-4D97-AF65-F5344CB8AC3E}">
        <p14:creationId xmlns:p14="http://schemas.microsoft.com/office/powerpoint/2010/main" val="29751080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effectLst>
                  <a:outerShdw blurRad="38100" dist="38100" dir="2700000" algn="tl">
                    <a:srgbClr val="000000">
                      <a:alpha val="43137"/>
                    </a:srgbClr>
                  </a:outerShdw>
                </a:effectLst>
              </a:rPr>
              <a:t>Experience Standards</a:t>
            </a:r>
          </a:p>
        </p:txBody>
      </p:sp>
      <p:sp>
        <p:nvSpPr>
          <p:cNvPr id="3" name="Content Placeholder 2"/>
          <p:cNvSpPr>
            <a:spLocks noGrp="1"/>
          </p:cNvSpPr>
          <p:nvPr>
            <p:ph idx="1"/>
          </p:nvPr>
        </p:nvSpPr>
        <p:spPr>
          <a:xfrm>
            <a:off x="418011" y="1521824"/>
            <a:ext cx="11355977" cy="4525963"/>
          </a:xfrm>
        </p:spPr>
        <p:txBody>
          <a:bodyPr>
            <a:normAutofit/>
          </a:bodyPr>
          <a:lstStyle/>
          <a:p>
            <a:r>
              <a:rPr lang="en-US" dirty="0"/>
              <a:t>Standards create the feeling you want your guests to have through your interactions</a:t>
            </a:r>
          </a:p>
          <a:p>
            <a:pPr lvl="1"/>
            <a:r>
              <a:rPr lang="en-US" dirty="0"/>
              <a:t>Often repeated Standards include</a:t>
            </a:r>
          </a:p>
          <a:p>
            <a:pPr lvl="2"/>
            <a:r>
              <a:rPr lang="en-US" dirty="0"/>
              <a:t>Warm, Friendly Greeting</a:t>
            </a:r>
          </a:p>
          <a:p>
            <a:pPr lvl="2"/>
            <a:r>
              <a:rPr lang="en-US" dirty="0"/>
              <a:t>Accurate Information and Directions</a:t>
            </a:r>
          </a:p>
          <a:p>
            <a:pPr lvl="2"/>
            <a:r>
              <a:rPr lang="en-US" dirty="0"/>
              <a:t>Engaging Guests</a:t>
            </a:r>
          </a:p>
          <a:p>
            <a:pPr lvl="2"/>
            <a:r>
              <a:rPr lang="en-US" dirty="0"/>
              <a:t>Promoting Activities and Events</a:t>
            </a:r>
          </a:p>
          <a:p>
            <a:pPr lvl="2"/>
            <a:r>
              <a:rPr lang="en-US" dirty="0"/>
              <a:t>Animating the Resort</a:t>
            </a:r>
          </a:p>
          <a:p>
            <a:pPr lvl="2"/>
            <a:r>
              <a:rPr lang="en-US" dirty="0"/>
              <a:t>Enhancing Safety</a:t>
            </a:r>
          </a:p>
          <a:p>
            <a:pPr marL="514350" indent="-514350">
              <a:buFont typeface="+mj-lt"/>
              <a:buAutoNum type="arabicPeriod"/>
            </a:pPr>
            <a:endParaRPr lang="en-US" dirty="0"/>
          </a:p>
          <a:p>
            <a:pPr marL="457200" indent="-457200">
              <a:buFont typeface="+mj-lt"/>
              <a:buAutoNum type="arabicPeriod"/>
            </a:pPr>
            <a:endParaRPr lang="en-US" dirty="0"/>
          </a:p>
          <a:p>
            <a:pPr marL="457200" indent="-457200">
              <a:buFont typeface="+mj-lt"/>
              <a:buAutoNum type="arabicPeriod"/>
            </a:pPr>
            <a:endParaRPr lang="en-US" dirty="0"/>
          </a:p>
          <a:p>
            <a:pPr marL="457200" indent="-457200">
              <a:buFont typeface="+mj-lt"/>
              <a:buAutoNum type="arabicPeriod"/>
            </a:pPr>
            <a:endParaRPr lang="en-US" dirty="0"/>
          </a:p>
          <a:p>
            <a:pPr marL="457200" indent="-457200">
              <a:buFont typeface="+mj-lt"/>
              <a:buAutoNum type="arabicPeriod"/>
            </a:pPr>
            <a:endParaRPr lang="en-US" dirty="0"/>
          </a:p>
          <a:p>
            <a:pPr marL="457200" indent="-457200">
              <a:buFont typeface="+mj-lt"/>
              <a:buAutoNum type="arabicPeriod"/>
            </a:pPr>
            <a:endParaRPr lang="en-US" dirty="0"/>
          </a:p>
          <a:p>
            <a:pPr marL="457200" indent="-457200">
              <a:buFont typeface="+mj-lt"/>
              <a:buAutoNum type="arabicPeriod"/>
            </a:pPr>
            <a:endParaRPr lang="en-US" dirty="0"/>
          </a:p>
        </p:txBody>
      </p:sp>
    </p:spTree>
    <p:extLst>
      <p:ext uri="{BB962C8B-B14F-4D97-AF65-F5344CB8AC3E}">
        <p14:creationId xmlns:p14="http://schemas.microsoft.com/office/powerpoint/2010/main" val="25635618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effectLst>
                  <a:outerShdw blurRad="38100" dist="38100" dir="2700000" algn="tl">
                    <a:srgbClr val="000000">
                      <a:alpha val="43137"/>
                    </a:srgbClr>
                  </a:outerShdw>
                </a:effectLst>
              </a:rPr>
              <a:t>Success Activities</a:t>
            </a:r>
          </a:p>
        </p:txBody>
      </p:sp>
      <p:sp>
        <p:nvSpPr>
          <p:cNvPr id="3" name="Content Placeholder 2"/>
          <p:cNvSpPr>
            <a:spLocks noGrp="1"/>
          </p:cNvSpPr>
          <p:nvPr>
            <p:ph idx="1"/>
          </p:nvPr>
        </p:nvSpPr>
        <p:spPr>
          <a:xfrm>
            <a:off x="418011" y="1521824"/>
            <a:ext cx="11355977" cy="4525963"/>
          </a:xfrm>
        </p:spPr>
        <p:txBody>
          <a:bodyPr>
            <a:normAutofit/>
          </a:bodyPr>
          <a:lstStyle/>
          <a:p>
            <a:r>
              <a:rPr lang="en-US" dirty="0"/>
              <a:t>Observable, repeatable, pinpointed activities to perform to achieve Experience Standards</a:t>
            </a:r>
          </a:p>
          <a:p>
            <a:pPr lvl="1"/>
            <a:r>
              <a:rPr lang="en-US" dirty="0"/>
              <a:t>Activities include the following examples</a:t>
            </a:r>
          </a:p>
          <a:p>
            <a:pPr lvl="2"/>
            <a:r>
              <a:rPr lang="en-US" dirty="0"/>
              <a:t>Upbeat, professional, positive attitude</a:t>
            </a:r>
          </a:p>
          <a:p>
            <a:pPr lvl="2"/>
            <a:r>
              <a:rPr lang="en-US" dirty="0"/>
              <a:t>Make our guests feel we want them here</a:t>
            </a:r>
          </a:p>
          <a:p>
            <a:pPr lvl="2"/>
            <a:r>
              <a:rPr lang="en-US" dirty="0"/>
              <a:t>Share appropriate, timely information</a:t>
            </a:r>
          </a:p>
          <a:p>
            <a:pPr lvl="2"/>
            <a:r>
              <a:rPr lang="en-US" dirty="0"/>
              <a:t>Support Mammoth Policies and Procedures</a:t>
            </a:r>
          </a:p>
          <a:p>
            <a:pPr lvl="2"/>
            <a:r>
              <a:rPr lang="en-US" dirty="0"/>
              <a:t>Determine needs and desires through pinpointed questions</a:t>
            </a:r>
          </a:p>
          <a:p>
            <a:pPr lvl="2"/>
            <a:r>
              <a:rPr lang="en-US" dirty="0"/>
              <a:t>Maintain communication with Mountain Operations for safety</a:t>
            </a:r>
          </a:p>
          <a:p>
            <a:pPr marL="514350" indent="-514350">
              <a:buFont typeface="+mj-lt"/>
              <a:buAutoNum type="arabicPeriod"/>
            </a:pPr>
            <a:endParaRPr lang="en-US" dirty="0"/>
          </a:p>
          <a:p>
            <a:pPr marL="457200" indent="-457200">
              <a:buFont typeface="+mj-lt"/>
              <a:buAutoNum type="arabicPeriod"/>
            </a:pPr>
            <a:endParaRPr lang="en-US" dirty="0"/>
          </a:p>
          <a:p>
            <a:pPr marL="457200" indent="-457200">
              <a:buFont typeface="+mj-lt"/>
              <a:buAutoNum type="arabicPeriod"/>
            </a:pPr>
            <a:endParaRPr lang="en-US" dirty="0"/>
          </a:p>
          <a:p>
            <a:pPr marL="457200" indent="-457200">
              <a:buFont typeface="+mj-lt"/>
              <a:buAutoNum type="arabicPeriod"/>
            </a:pPr>
            <a:endParaRPr lang="en-US" dirty="0"/>
          </a:p>
          <a:p>
            <a:pPr marL="457200" indent="-457200">
              <a:buFont typeface="+mj-lt"/>
              <a:buAutoNum type="arabicPeriod"/>
            </a:pPr>
            <a:endParaRPr lang="en-US" dirty="0"/>
          </a:p>
          <a:p>
            <a:pPr marL="457200" indent="-457200">
              <a:buFont typeface="+mj-lt"/>
              <a:buAutoNum type="arabicPeriod"/>
            </a:pPr>
            <a:endParaRPr lang="en-US" dirty="0"/>
          </a:p>
          <a:p>
            <a:pPr marL="457200" indent="-457200">
              <a:buFont typeface="+mj-lt"/>
              <a:buAutoNum type="arabicPeriod"/>
            </a:pPr>
            <a:endParaRPr lang="en-US" dirty="0"/>
          </a:p>
        </p:txBody>
      </p:sp>
    </p:spTree>
    <p:extLst>
      <p:ext uri="{BB962C8B-B14F-4D97-AF65-F5344CB8AC3E}">
        <p14:creationId xmlns:p14="http://schemas.microsoft.com/office/powerpoint/2010/main" val="39160794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Quiz</a:t>
            </a:r>
          </a:p>
        </p:txBody>
      </p:sp>
      <p:sp>
        <p:nvSpPr>
          <p:cNvPr id="3" name="Content Placeholder 2"/>
          <p:cNvSpPr>
            <a:spLocks noGrp="1"/>
          </p:cNvSpPr>
          <p:nvPr>
            <p:ph idx="1"/>
          </p:nvPr>
        </p:nvSpPr>
        <p:spPr>
          <a:xfrm>
            <a:off x="609600" y="1600201"/>
            <a:ext cx="10972800" cy="4525963"/>
          </a:xfrm>
          <a:gradFill flip="none" rotWithShape="1">
            <a:gsLst>
              <a:gs pos="0">
                <a:schemeClr val="tx2">
                  <a:lumMod val="20000"/>
                  <a:lumOff val="80000"/>
                  <a:shade val="30000"/>
                  <a:satMod val="115000"/>
                </a:schemeClr>
              </a:gs>
              <a:gs pos="50000">
                <a:schemeClr val="tx2">
                  <a:lumMod val="20000"/>
                  <a:lumOff val="80000"/>
                  <a:shade val="67500"/>
                  <a:satMod val="115000"/>
                </a:schemeClr>
              </a:gs>
              <a:gs pos="100000">
                <a:schemeClr val="tx2">
                  <a:lumMod val="20000"/>
                  <a:lumOff val="80000"/>
                  <a:shade val="100000"/>
                  <a:satMod val="115000"/>
                </a:schemeClr>
              </a:gs>
            </a:gsLst>
            <a:lin ang="16200000" scaled="1"/>
            <a:tileRect/>
          </a:gradFill>
        </p:spPr>
        <p:txBody>
          <a:bodyPr>
            <a:normAutofit/>
          </a:bodyPr>
          <a:lstStyle/>
          <a:p>
            <a:r>
              <a:rPr lang="en-US" dirty="0"/>
              <a:t>Mammoth Way is the _____________ of our __________ experience</a:t>
            </a:r>
            <a:endParaRPr lang="en-US" sz="1000" dirty="0"/>
          </a:p>
          <a:p>
            <a:r>
              <a:rPr lang="en-US" dirty="0"/>
              <a:t>List 3 High Impact Touchpoints</a:t>
            </a:r>
          </a:p>
          <a:p>
            <a:endParaRPr lang="en-US" sz="1100" dirty="0"/>
          </a:p>
          <a:p>
            <a:r>
              <a:rPr lang="en-US" dirty="0"/>
              <a:t>Standards create the __________ you want your guests to have through your interactions</a:t>
            </a:r>
          </a:p>
          <a:p>
            <a:endParaRPr lang="en-US" sz="1100" dirty="0"/>
          </a:p>
          <a:p>
            <a:r>
              <a:rPr lang="en-US" dirty="0"/>
              <a:t>Success Activities are repeatable and pinpointed.  True or False?</a:t>
            </a:r>
          </a:p>
        </p:txBody>
      </p:sp>
    </p:spTree>
    <p:extLst>
      <p:ext uri="{BB962C8B-B14F-4D97-AF65-F5344CB8AC3E}">
        <p14:creationId xmlns:p14="http://schemas.microsoft.com/office/powerpoint/2010/main" val="69061055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effectLst>
                  <a:outerShdw blurRad="38100" dist="38100" dir="2700000" algn="tl">
                    <a:srgbClr val="000000">
                      <a:alpha val="43137"/>
                    </a:srgbClr>
                  </a:outerShdw>
                </a:effectLst>
              </a:rPr>
              <a:t>Host Scheduling with “When I Work”</a:t>
            </a:r>
          </a:p>
        </p:txBody>
      </p:sp>
      <p:sp>
        <p:nvSpPr>
          <p:cNvPr id="3" name="Content Placeholder 2"/>
          <p:cNvSpPr>
            <a:spLocks noGrp="1"/>
          </p:cNvSpPr>
          <p:nvPr>
            <p:ph idx="1"/>
          </p:nvPr>
        </p:nvSpPr>
        <p:spPr>
          <a:xfrm>
            <a:off x="418011" y="1521824"/>
            <a:ext cx="11355977" cy="4525963"/>
          </a:xfrm>
        </p:spPr>
        <p:txBody>
          <a:bodyPr>
            <a:normAutofit fontScale="92500" lnSpcReduction="10000"/>
          </a:bodyPr>
          <a:lstStyle/>
          <a:p>
            <a:pPr marL="514350" indent="-514350">
              <a:buFont typeface="+mj-lt"/>
              <a:buAutoNum type="arabicPeriod"/>
            </a:pPr>
            <a:r>
              <a:rPr lang="en-US" dirty="0"/>
              <a:t>Be sure to provide input on time</a:t>
            </a:r>
          </a:p>
          <a:p>
            <a:pPr marL="514350" indent="-514350">
              <a:buFont typeface="+mj-lt"/>
              <a:buAutoNum type="arabicPeriod"/>
            </a:pPr>
            <a:r>
              <a:rPr lang="en-US" dirty="0"/>
              <a:t>Complete the Safety Topic/Maximum Days form each month</a:t>
            </a:r>
          </a:p>
          <a:p>
            <a:pPr marL="514350" indent="-514350">
              <a:buFont typeface="+mj-lt"/>
              <a:buAutoNum type="arabicPeriod"/>
            </a:pPr>
            <a:r>
              <a:rPr lang="en-US" dirty="0"/>
              <a:t>Edit your availability when it changes</a:t>
            </a:r>
          </a:p>
          <a:p>
            <a:pPr marL="514350" indent="-514350">
              <a:buFont typeface="+mj-lt"/>
              <a:buAutoNum type="arabicPeriod"/>
            </a:pPr>
            <a:r>
              <a:rPr lang="en-US" dirty="0"/>
              <a:t>When your schedule changes and you can no longer  cover the shift, follow the steps to cover the shift you were assigned</a:t>
            </a:r>
          </a:p>
          <a:p>
            <a:pPr marL="514350" indent="-514350">
              <a:buFont typeface="+mj-lt"/>
              <a:buAutoNum type="arabicPeriod"/>
            </a:pPr>
            <a:r>
              <a:rPr lang="en-US" dirty="0"/>
              <a:t>IF YOU ARE SICK, PLEASE DO NOT COME TO WORK, but let us know you need to cancel as soon as possible</a:t>
            </a:r>
          </a:p>
          <a:p>
            <a:pPr marL="514350" indent="-514350">
              <a:buFont typeface="+mj-lt"/>
              <a:buAutoNum type="arabicPeriod"/>
            </a:pPr>
            <a:endParaRPr lang="en-US" dirty="0"/>
          </a:p>
          <a:p>
            <a:pPr marL="457200" indent="-457200">
              <a:buFont typeface="+mj-lt"/>
              <a:buAutoNum type="arabicPeriod"/>
            </a:pPr>
            <a:endParaRPr lang="en-US" dirty="0"/>
          </a:p>
          <a:p>
            <a:pPr marL="457200" indent="-457200">
              <a:buFont typeface="+mj-lt"/>
              <a:buAutoNum type="arabicPeriod"/>
            </a:pPr>
            <a:endParaRPr lang="en-US" dirty="0"/>
          </a:p>
          <a:p>
            <a:pPr marL="457200" indent="-457200">
              <a:buFont typeface="+mj-lt"/>
              <a:buAutoNum type="arabicPeriod"/>
            </a:pPr>
            <a:endParaRPr lang="en-US" dirty="0"/>
          </a:p>
          <a:p>
            <a:pPr marL="457200" indent="-457200">
              <a:buFont typeface="+mj-lt"/>
              <a:buAutoNum type="arabicPeriod"/>
            </a:pPr>
            <a:endParaRPr lang="en-US" dirty="0"/>
          </a:p>
          <a:p>
            <a:pPr marL="457200" indent="-457200">
              <a:buFont typeface="+mj-lt"/>
              <a:buAutoNum type="arabicPeriod"/>
            </a:pPr>
            <a:endParaRPr lang="en-US" dirty="0"/>
          </a:p>
          <a:p>
            <a:pPr marL="457200" indent="-457200">
              <a:buFont typeface="+mj-lt"/>
              <a:buAutoNum type="arabicPeriod"/>
            </a:pPr>
            <a:endParaRPr lang="en-US" dirty="0"/>
          </a:p>
        </p:txBody>
      </p:sp>
    </p:spTree>
    <p:extLst>
      <p:ext uri="{BB962C8B-B14F-4D97-AF65-F5344CB8AC3E}">
        <p14:creationId xmlns:p14="http://schemas.microsoft.com/office/powerpoint/2010/main" val="374368352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effectLst>
                  <a:outerShdw blurRad="38100" dist="38100" dir="2700000" algn="tl">
                    <a:srgbClr val="000000">
                      <a:alpha val="43137"/>
                    </a:srgbClr>
                  </a:outerShdw>
                </a:effectLst>
              </a:rPr>
              <a:t>Availability</a:t>
            </a:r>
          </a:p>
        </p:txBody>
      </p:sp>
      <p:sp>
        <p:nvSpPr>
          <p:cNvPr id="3" name="Content Placeholder 2"/>
          <p:cNvSpPr>
            <a:spLocks noGrp="1"/>
          </p:cNvSpPr>
          <p:nvPr>
            <p:ph idx="1"/>
          </p:nvPr>
        </p:nvSpPr>
        <p:spPr>
          <a:xfrm>
            <a:off x="418011" y="1273632"/>
            <a:ext cx="11355977" cy="4852848"/>
          </a:xfrm>
        </p:spPr>
        <p:txBody>
          <a:bodyPr>
            <a:normAutofit fontScale="85000" lnSpcReduction="20000"/>
          </a:bodyPr>
          <a:lstStyle/>
          <a:p>
            <a:pPr marL="514350" indent="-514350">
              <a:buFont typeface="+mj-lt"/>
              <a:buAutoNum type="arabicPeriod"/>
            </a:pPr>
            <a:endParaRPr lang="en-US" dirty="0"/>
          </a:p>
          <a:p>
            <a:r>
              <a:rPr lang="en-US" dirty="0"/>
              <a:t>Enter Availability on your Monthly Calendar</a:t>
            </a:r>
          </a:p>
          <a:p>
            <a:pPr lvl="1"/>
            <a:r>
              <a:rPr lang="en-US" dirty="0"/>
              <a:t>Availability includes your days marked “I Prefer to Work” and your days marked “I’m Unavailable to Work” on the Monthly Availability calendars</a:t>
            </a:r>
          </a:p>
          <a:p>
            <a:pPr lvl="1"/>
            <a:r>
              <a:rPr lang="en-US" dirty="0"/>
              <a:t>You can enter the entire season or one month at a time</a:t>
            </a:r>
          </a:p>
          <a:p>
            <a:pPr lvl="1"/>
            <a:r>
              <a:rPr lang="en-US" dirty="0"/>
              <a:t>Availability can be edited at any time</a:t>
            </a:r>
          </a:p>
          <a:p>
            <a:pPr lvl="1"/>
            <a:r>
              <a:rPr lang="en-US" dirty="0"/>
              <a:t>For scheduling purposes, your availability is not viewed until the 10</a:t>
            </a:r>
            <a:r>
              <a:rPr lang="en-US" baseline="30000" dirty="0"/>
              <a:t>th</a:t>
            </a:r>
            <a:r>
              <a:rPr lang="en-US" dirty="0"/>
              <a:t> day of the previous month (i.e. July 10 for August scheduling)</a:t>
            </a:r>
          </a:p>
          <a:p>
            <a:pPr lvl="1"/>
            <a:r>
              <a:rPr lang="en-US" dirty="0"/>
              <a:t>Edit days you prefer to work, including your preferred time</a:t>
            </a:r>
          </a:p>
          <a:p>
            <a:pPr lvl="1"/>
            <a:r>
              <a:rPr lang="en-US" dirty="0"/>
              <a:t>Edit days you know you can not work</a:t>
            </a:r>
          </a:p>
          <a:p>
            <a:pPr lvl="1"/>
            <a:r>
              <a:rPr lang="en-US" dirty="0"/>
              <a:t>Leave days you could work but are not your preferred days as blank day</a:t>
            </a:r>
          </a:p>
          <a:p>
            <a:pPr marL="457200" indent="-457200">
              <a:buFont typeface="+mj-lt"/>
              <a:buAutoNum type="arabicPeriod"/>
            </a:pPr>
            <a:endParaRPr lang="en-US" dirty="0"/>
          </a:p>
          <a:p>
            <a:pPr marL="457200" indent="-457200">
              <a:buFont typeface="+mj-lt"/>
              <a:buAutoNum type="arabicPeriod"/>
            </a:pPr>
            <a:endParaRPr lang="en-US" dirty="0"/>
          </a:p>
          <a:p>
            <a:pPr marL="457200" indent="-457200">
              <a:buFont typeface="+mj-lt"/>
              <a:buAutoNum type="arabicPeriod"/>
            </a:pPr>
            <a:endParaRPr lang="en-US" dirty="0"/>
          </a:p>
        </p:txBody>
      </p:sp>
    </p:spTree>
    <p:extLst>
      <p:ext uri="{BB962C8B-B14F-4D97-AF65-F5344CB8AC3E}">
        <p14:creationId xmlns:p14="http://schemas.microsoft.com/office/powerpoint/2010/main" val="143666853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effectLst>
                  <a:outerShdw blurRad="38100" dist="38100" dir="2700000" algn="tl">
                    <a:srgbClr val="000000">
                      <a:alpha val="43137"/>
                    </a:srgbClr>
                  </a:outerShdw>
                </a:effectLst>
              </a:rPr>
              <a:t>Availability – </a:t>
            </a:r>
            <a:r>
              <a:rPr lang="en-US" sz="2500" dirty="0">
                <a:effectLst>
                  <a:outerShdw blurRad="38100" dist="38100" dir="2700000" algn="tl">
                    <a:srgbClr val="000000">
                      <a:alpha val="43137"/>
                    </a:srgbClr>
                  </a:outerShdw>
                </a:effectLst>
              </a:rPr>
              <a:t>Find out information on what is needed</a:t>
            </a:r>
            <a:endParaRPr lang="en-US"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18011" y="1521824"/>
            <a:ext cx="11355977" cy="4525963"/>
          </a:xfrm>
        </p:spPr>
        <p:txBody>
          <a:bodyPr>
            <a:normAutofit/>
          </a:bodyPr>
          <a:lstStyle/>
          <a:p>
            <a:r>
              <a:rPr lang="en-US" dirty="0"/>
              <a:t>Shift Information on the Host website provides</a:t>
            </a:r>
          </a:p>
          <a:p>
            <a:pPr lvl="1"/>
            <a:r>
              <a:rPr lang="en-US" dirty="0"/>
              <a:t>Information regarding Shifts needed to be filled</a:t>
            </a:r>
          </a:p>
          <a:p>
            <a:pPr lvl="1"/>
            <a:r>
              <a:rPr lang="en-US" dirty="0"/>
              <a:t>Monthly Safety Topics certification, which also includes details used to create the monthly schedule</a:t>
            </a:r>
          </a:p>
          <a:p>
            <a:pPr lvl="2"/>
            <a:r>
              <a:rPr lang="en-US" dirty="0"/>
              <a:t>Only months that are “lit” can be opened</a:t>
            </a:r>
          </a:p>
          <a:p>
            <a:pPr marL="457200" lvl="1" indent="0">
              <a:buNone/>
            </a:pPr>
            <a:endParaRPr lang="en-US" dirty="0"/>
          </a:p>
          <a:p>
            <a:pPr marL="514350" indent="-514350">
              <a:buFont typeface="+mj-lt"/>
              <a:buAutoNum type="arabicPeriod"/>
            </a:pPr>
            <a:endParaRPr lang="en-US" dirty="0"/>
          </a:p>
          <a:p>
            <a:pPr marL="457200" indent="-457200">
              <a:buFont typeface="+mj-lt"/>
              <a:buAutoNum type="arabicPeriod"/>
            </a:pPr>
            <a:endParaRPr lang="en-US" dirty="0"/>
          </a:p>
          <a:p>
            <a:pPr marL="457200" indent="-457200">
              <a:buFont typeface="+mj-lt"/>
              <a:buAutoNum type="arabicPeriod"/>
            </a:pPr>
            <a:endParaRPr lang="en-US" dirty="0"/>
          </a:p>
          <a:p>
            <a:pPr marL="457200" indent="-457200">
              <a:buFont typeface="+mj-lt"/>
              <a:buAutoNum type="arabicPeriod"/>
            </a:pPr>
            <a:endParaRPr lang="en-US" dirty="0"/>
          </a:p>
          <a:p>
            <a:pPr marL="457200" indent="-457200">
              <a:buFont typeface="+mj-lt"/>
              <a:buAutoNum type="arabicPeriod"/>
            </a:pPr>
            <a:endParaRPr lang="en-US" dirty="0"/>
          </a:p>
          <a:p>
            <a:pPr marL="457200" indent="-457200">
              <a:buFont typeface="+mj-lt"/>
              <a:buAutoNum type="arabicPeriod"/>
            </a:pPr>
            <a:endParaRPr lang="en-US" dirty="0"/>
          </a:p>
          <a:p>
            <a:pPr marL="457200" indent="-457200">
              <a:buFont typeface="+mj-lt"/>
              <a:buAutoNum type="arabicPeriod"/>
            </a:pPr>
            <a:endParaRPr lang="en-US" dirty="0"/>
          </a:p>
        </p:txBody>
      </p:sp>
      <p:pic>
        <p:nvPicPr>
          <p:cNvPr id="4" name="Picture 3"/>
          <p:cNvPicPr>
            <a:picLocks noChangeAspect="1"/>
          </p:cNvPicPr>
          <p:nvPr/>
        </p:nvPicPr>
        <p:blipFill>
          <a:blip r:embed="rId3"/>
          <a:stretch>
            <a:fillRect/>
          </a:stretch>
        </p:blipFill>
        <p:spPr>
          <a:xfrm>
            <a:off x="893194" y="4321400"/>
            <a:ext cx="4748482" cy="2085608"/>
          </a:xfrm>
          <a:prstGeom prst="rect">
            <a:avLst/>
          </a:prstGeom>
        </p:spPr>
      </p:pic>
      <p:pic>
        <p:nvPicPr>
          <p:cNvPr id="5" name="Picture 4"/>
          <p:cNvPicPr>
            <a:picLocks noChangeAspect="1"/>
          </p:cNvPicPr>
          <p:nvPr/>
        </p:nvPicPr>
        <p:blipFill>
          <a:blip r:embed="rId4"/>
          <a:stretch>
            <a:fillRect/>
          </a:stretch>
        </p:blipFill>
        <p:spPr>
          <a:xfrm>
            <a:off x="6629760" y="4044563"/>
            <a:ext cx="4341992" cy="2081602"/>
          </a:xfrm>
          <a:prstGeom prst="rect">
            <a:avLst/>
          </a:prstGeom>
        </p:spPr>
      </p:pic>
    </p:spTree>
    <p:extLst>
      <p:ext uri="{BB962C8B-B14F-4D97-AF65-F5344CB8AC3E}">
        <p14:creationId xmlns:p14="http://schemas.microsoft.com/office/powerpoint/2010/main" val="6325127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effectLst>
                  <a:outerShdw blurRad="38100" dist="38100" dir="2700000" algn="tl">
                    <a:srgbClr val="000000">
                      <a:alpha val="43137"/>
                    </a:srgbClr>
                  </a:outerShdw>
                </a:effectLst>
              </a:rPr>
              <a:t>Adding Availability</a:t>
            </a:r>
          </a:p>
        </p:txBody>
      </p:sp>
      <p:sp>
        <p:nvSpPr>
          <p:cNvPr id="3" name="Content Placeholder 2"/>
          <p:cNvSpPr>
            <a:spLocks noGrp="1"/>
          </p:cNvSpPr>
          <p:nvPr>
            <p:ph idx="1"/>
          </p:nvPr>
        </p:nvSpPr>
        <p:spPr>
          <a:xfrm>
            <a:off x="418011" y="1521824"/>
            <a:ext cx="11355977" cy="4525963"/>
          </a:xfrm>
        </p:spPr>
        <p:txBody>
          <a:bodyPr>
            <a:normAutofit/>
          </a:bodyPr>
          <a:lstStyle/>
          <a:p>
            <a:pPr marL="514350" indent="-514350">
              <a:buFont typeface="+mj-lt"/>
              <a:buAutoNum type="arabicPeriod"/>
            </a:pPr>
            <a:endParaRPr lang="en-US" dirty="0"/>
          </a:p>
          <a:p>
            <a:pPr marL="457200" indent="-457200">
              <a:buFont typeface="+mj-lt"/>
              <a:buAutoNum type="arabicPeriod"/>
            </a:pPr>
            <a:endParaRPr lang="en-US" dirty="0"/>
          </a:p>
          <a:p>
            <a:pPr marL="457200" indent="-457200">
              <a:buFont typeface="+mj-lt"/>
              <a:buAutoNum type="arabicPeriod"/>
            </a:pPr>
            <a:endParaRPr lang="en-US" dirty="0"/>
          </a:p>
          <a:p>
            <a:pPr marL="457200" indent="-457200">
              <a:buFont typeface="+mj-lt"/>
              <a:buAutoNum type="arabicPeriod"/>
            </a:pPr>
            <a:endParaRPr lang="en-US" dirty="0"/>
          </a:p>
          <a:p>
            <a:pPr marL="457200" indent="-457200">
              <a:buFont typeface="+mj-lt"/>
              <a:buAutoNum type="arabicPeriod"/>
            </a:pPr>
            <a:endParaRPr lang="en-US" dirty="0"/>
          </a:p>
          <a:p>
            <a:pPr marL="457200" indent="-457200">
              <a:buFont typeface="+mj-lt"/>
              <a:buAutoNum type="arabicPeriod"/>
            </a:pPr>
            <a:endParaRPr lang="en-US" dirty="0"/>
          </a:p>
          <a:p>
            <a:pPr marL="457200" indent="-457200">
              <a:buFont typeface="+mj-lt"/>
              <a:buAutoNum type="arabicPeriod"/>
            </a:pPr>
            <a:endParaRPr lang="en-US" dirty="0"/>
          </a:p>
        </p:txBody>
      </p:sp>
      <p:pic>
        <p:nvPicPr>
          <p:cNvPr id="4" name="Picture 3"/>
          <p:cNvPicPr>
            <a:picLocks noChangeAspect="1"/>
          </p:cNvPicPr>
          <p:nvPr/>
        </p:nvPicPr>
        <p:blipFill>
          <a:blip r:embed="rId3"/>
          <a:stretch>
            <a:fillRect/>
          </a:stretch>
        </p:blipFill>
        <p:spPr>
          <a:xfrm>
            <a:off x="609600" y="1367595"/>
            <a:ext cx="6479178" cy="4834419"/>
          </a:xfrm>
          <a:prstGeom prst="rect">
            <a:avLst/>
          </a:prstGeom>
        </p:spPr>
      </p:pic>
      <p:sp>
        <p:nvSpPr>
          <p:cNvPr id="5" name="Rectangle 4"/>
          <p:cNvSpPr/>
          <p:nvPr/>
        </p:nvSpPr>
        <p:spPr>
          <a:xfrm>
            <a:off x="7746275" y="1417638"/>
            <a:ext cx="3213463" cy="5078313"/>
          </a:xfrm>
          <a:prstGeom prst="rect">
            <a:avLst/>
          </a:prstGeom>
        </p:spPr>
        <p:txBody>
          <a:bodyPr wrap="square">
            <a:spAutoFit/>
          </a:bodyPr>
          <a:lstStyle/>
          <a:p>
            <a:pPr marL="285750" lvl="0" indent="-285750" defTabSz="457200">
              <a:buFont typeface="Wingdings" panose="05000000000000000000" pitchFamily="2" charset="2"/>
              <a:buChar char="Ø"/>
              <a:defRPr/>
            </a:pPr>
            <a:r>
              <a:rPr lang="en-US" dirty="0">
                <a:solidFill>
                  <a:prstClr val="black"/>
                </a:solidFill>
              </a:rPr>
              <a:t>When adding a date for “I Prefer to Work,” the </a:t>
            </a:r>
            <a:r>
              <a:rPr lang="en-US" b="1" dirty="0">
                <a:solidFill>
                  <a:prstClr val="black"/>
                </a:solidFill>
              </a:rPr>
              <a:t>DEFAULT</a:t>
            </a:r>
            <a:r>
              <a:rPr lang="en-US" dirty="0">
                <a:solidFill>
                  <a:prstClr val="black"/>
                </a:solidFill>
              </a:rPr>
              <a:t> shows as “I’m Unavailable to Work”</a:t>
            </a:r>
          </a:p>
          <a:p>
            <a:pPr marL="285750" lvl="0" indent="-285750" defTabSz="457200">
              <a:buFont typeface="Wingdings" panose="05000000000000000000" pitchFamily="2" charset="2"/>
              <a:buChar char="Ø"/>
              <a:defRPr/>
            </a:pPr>
            <a:r>
              <a:rPr lang="en-US" dirty="0">
                <a:solidFill>
                  <a:prstClr val="black"/>
                </a:solidFill>
              </a:rPr>
              <a:t>The time of day you prefer to work is changed from 9:00AM – 5:00PM by either selecting “All Day” or changing time manually</a:t>
            </a:r>
          </a:p>
          <a:p>
            <a:pPr marL="285750" lvl="0" indent="-285750" defTabSz="457200">
              <a:buFont typeface="Wingdings" panose="05000000000000000000" pitchFamily="2" charset="2"/>
              <a:buChar char="Ø"/>
              <a:defRPr/>
            </a:pPr>
            <a:r>
              <a:rPr lang="en-US" dirty="0">
                <a:solidFill>
                  <a:prstClr val="black"/>
                </a:solidFill>
              </a:rPr>
              <a:t>Repeat Days can be entered after entering just one day, if desired</a:t>
            </a:r>
          </a:p>
          <a:p>
            <a:pPr marL="285750" lvl="0" indent="-285750" defTabSz="457200">
              <a:buFont typeface="Wingdings" panose="05000000000000000000" pitchFamily="2" charset="2"/>
              <a:buChar char="Ø"/>
              <a:defRPr/>
            </a:pPr>
            <a:r>
              <a:rPr lang="en-US" dirty="0">
                <a:solidFill>
                  <a:prstClr val="black"/>
                </a:solidFill>
              </a:rPr>
              <a:t>Notes are only visible if the availability calendar is opened for the specific day (or days if repeat was used), making it very difficult to obtain when scheduling</a:t>
            </a:r>
          </a:p>
        </p:txBody>
      </p:sp>
    </p:spTree>
    <p:extLst>
      <p:ext uri="{BB962C8B-B14F-4D97-AF65-F5344CB8AC3E}">
        <p14:creationId xmlns:p14="http://schemas.microsoft.com/office/powerpoint/2010/main" val="411865848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effectLst>
                  <a:outerShdw blurRad="38100" dist="38100" dir="2700000" algn="tl">
                    <a:srgbClr val="000000">
                      <a:alpha val="43137"/>
                    </a:srgbClr>
                  </a:outerShdw>
                </a:effectLst>
              </a:rPr>
              <a:t>Safety Topics and Maximum Availability Form – </a:t>
            </a:r>
            <a:r>
              <a:rPr lang="en-US" sz="2500" b="1" dirty="0">
                <a:effectLst>
                  <a:outerShdw blurRad="38100" dist="38100" dir="2700000" algn="tl">
                    <a:srgbClr val="000000">
                      <a:alpha val="43137"/>
                    </a:srgbClr>
                  </a:outerShdw>
                </a:effectLst>
              </a:rPr>
              <a:t>Complete it by the 10</a:t>
            </a:r>
            <a:r>
              <a:rPr lang="en-US" sz="2500" b="1" baseline="30000" dirty="0">
                <a:effectLst>
                  <a:outerShdw blurRad="38100" dist="38100" dir="2700000" algn="tl">
                    <a:srgbClr val="000000">
                      <a:alpha val="43137"/>
                    </a:srgbClr>
                  </a:outerShdw>
                </a:effectLst>
              </a:rPr>
              <a:t>th</a:t>
            </a:r>
            <a:r>
              <a:rPr lang="en-US" sz="2500" b="1" dirty="0">
                <a:effectLst>
                  <a:outerShdw blurRad="38100" dist="38100" dir="2700000" algn="tl">
                    <a:srgbClr val="000000">
                      <a:alpha val="43137"/>
                    </a:srgbClr>
                  </a:outerShdw>
                </a:effectLst>
              </a:rPr>
              <a:t> of each month!</a:t>
            </a:r>
            <a:endParaRPr lang="en-US"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18011" y="1521824"/>
            <a:ext cx="11355977" cy="4525963"/>
          </a:xfrm>
        </p:spPr>
        <p:txBody>
          <a:bodyPr>
            <a:normAutofit/>
          </a:bodyPr>
          <a:lstStyle/>
          <a:p>
            <a:r>
              <a:rPr lang="en-US" sz="2500" b="1" dirty="0"/>
              <a:t>Complete the information following the Safety Topic certification</a:t>
            </a:r>
          </a:p>
          <a:p>
            <a:pPr marL="0" indent="0">
              <a:buNone/>
            </a:pPr>
            <a:endParaRPr lang="en-US" b="1" dirty="0"/>
          </a:p>
          <a:p>
            <a:pPr marL="457200" indent="-457200">
              <a:buFont typeface="+mj-lt"/>
              <a:buAutoNum type="arabicPeriod"/>
            </a:pPr>
            <a:endParaRPr lang="en-US" dirty="0"/>
          </a:p>
          <a:p>
            <a:pPr marL="457200" indent="-457200">
              <a:buFont typeface="+mj-lt"/>
              <a:buAutoNum type="arabicPeriod"/>
            </a:pPr>
            <a:endParaRPr lang="en-US" dirty="0"/>
          </a:p>
          <a:p>
            <a:pPr marL="457200" indent="-457200">
              <a:buFont typeface="+mj-lt"/>
              <a:buAutoNum type="arabicPeriod"/>
            </a:pPr>
            <a:endParaRPr lang="en-US" dirty="0"/>
          </a:p>
          <a:p>
            <a:pPr marL="457200" indent="-457200">
              <a:buFont typeface="+mj-lt"/>
              <a:buAutoNum type="arabicPeriod"/>
            </a:pPr>
            <a:endParaRPr lang="en-US" dirty="0"/>
          </a:p>
          <a:p>
            <a:pPr marL="457200" indent="-457200">
              <a:buFont typeface="+mj-lt"/>
              <a:buAutoNum type="arabicPeriod"/>
            </a:pPr>
            <a:endParaRPr lang="en-US" dirty="0"/>
          </a:p>
          <a:p>
            <a:pPr marL="457200" indent="-457200">
              <a:buFont typeface="+mj-lt"/>
              <a:buAutoNum type="arabicPeriod"/>
            </a:pPr>
            <a:endParaRPr lang="en-US" dirty="0"/>
          </a:p>
        </p:txBody>
      </p:sp>
      <p:pic>
        <p:nvPicPr>
          <p:cNvPr id="4" name="Picture 3"/>
          <p:cNvPicPr>
            <a:picLocks noChangeAspect="1"/>
          </p:cNvPicPr>
          <p:nvPr/>
        </p:nvPicPr>
        <p:blipFill>
          <a:blip r:embed="rId3"/>
          <a:stretch>
            <a:fillRect/>
          </a:stretch>
        </p:blipFill>
        <p:spPr>
          <a:xfrm>
            <a:off x="1169928" y="2084537"/>
            <a:ext cx="4111745" cy="3941938"/>
          </a:xfrm>
          <a:prstGeom prst="rect">
            <a:avLst/>
          </a:prstGeom>
        </p:spPr>
      </p:pic>
      <p:sp>
        <p:nvSpPr>
          <p:cNvPr id="6" name="Rectangle 5"/>
          <p:cNvSpPr/>
          <p:nvPr/>
        </p:nvSpPr>
        <p:spPr>
          <a:xfrm>
            <a:off x="6033590" y="2084537"/>
            <a:ext cx="4625701" cy="3693319"/>
          </a:xfrm>
          <a:prstGeom prst="rect">
            <a:avLst/>
          </a:prstGeom>
        </p:spPr>
        <p:txBody>
          <a:bodyPr wrap="square">
            <a:spAutoFit/>
          </a:bodyPr>
          <a:lstStyle/>
          <a:p>
            <a:pPr marL="285750" indent="-285750">
              <a:buFont typeface="Wingdings" panose="05000000000000000000" pitchFamily="2" charset="2"/>
              <a:buChar char="v"/>
            </a:pPr>
            <a:r>
              <a:rPr lang="en-US" dirty="0"/>
              <a:t>Total days you as preferred to work (Required)</a:t>
            </a:r>
          </a:p>
          <a:p>
            <a:pPr marL="285750" indent="-285750">
              <a:buFont typeface="Wingdings" panose="05000000000000000000" pitchFamily="2" charset="2"/>
              <a:buChar char="v"/>
            </a:pPr>
            <a:r>
              <a:rPr lang="en-US" dirty="0"/>
              <a:t>Of all your offered day, how many would you prefer to work?  This number should be equal or lower than total days offered (Required)</a:t>
            </a:r>
          </a:p>
          <a:p>
            <a:pPr marL="285750" indent="-285750">
              <a:buFont typeface="Wingdings" panose="05000000000000000000" pitchFamily="2" charset="2"/>
              <a:buChar char="v"/>
            </a:pPr>
            <a:r>
              <a:rPr lang="en-US" dirty="0"/>
              <a:t>Maximum days you want to work within any week (optional)</a:t>
            </a:r>
          </a:p>
          <a:p>
            <a:pPr marL="285750" indent="-285750">
              <a:buFont typeface="Wingdings" panose="05000000000000000000" pitchFamily="2" charset="2"/>
              <a:buChar char="v"/>
            </a:pPr>
            <a:r>
              <a:rPr lang="en-US" dirty="0"/>
              <a:t>All locations you prefer to be scheduled at (required)</a:t>
            </a:r>
          </a:p>
          <a:p>
            <a:pPr marL="285750" indent="-285750">
              <a:buFont typeface="Wingdings" panose="05000000000000000000" pitchFamily="2" charset="2"/>
              <a:buChar char="v"/>
            </a:pPr>
            <a:r>
              <a:rPr lang="en-US" dirty="0"/>
              <a:t>Name (required)</a:t>
            </a:r>
          </a:p>
          <a:p>
            <a:pPr marL="285750" indent="-285750">
              <a:buFont typeface="Wingdings" panose="05000000000000000000" pitchFamily="2" charset="2"/>
              <a:buChar char="v"/>
            </a:pPr>
            <a:r>
              <a:rPr lang="en-US" dirty="0"/>
              <a:t>Any comments to help define your schedule (optional)</a:t>
            </a:r>
          </a:p>
        </p:txBody>
      </p:sp>
    </p:spTree>
    <p:extLst>
      <p:ext uri="{BB962C8B-B14F-4D97-AF65-F5344CB8AC3E}">
        <p14:creationId xmlns:p14="http://schemas.microsoft.com/office/powerpoint/2010/main" val="55595284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effectLst>
                  <a:outerShdw blurRad="38100" dist="38100" dir="2700000" algn="tl">
                    <a:srgbClr val="000000">
                      <a:alpha val="43137"/>
                    </a:srgbClr>
                  </a:outerShdw>
                </a:effectLst>
              </a:rPr>
              <a:t>Changing Plans and Availability</a:t>
            </a:r>
          </a:p>
        </p:txBody>
      </p:sp>
      <p:sp>
        <p:nvSpPr>
          <p:cNvPr id="3" name="Content Placeholder 2"/>
          <p:cNvSpPr>
            <a:spLocks noGrp="1"/>
          </p:cNvSpPr>
          <p:nvPr>
            <p:ph idx="1"/>
          </p:nvPr>
        </p:nvSpPr>
        <p:spPr>
          <a:xfrm>
            <a:off x="418011" y="1521824"/>
            <a:ext cx="11355977" cy="4525963"/>
          </a:xfrm>
        </p:spPr>
        <p:txBody>
          <a:bodyPr>
            <a:normAutofit lnSpcReduction="10000"/>
          </a:bodyPr>
          <a:lstStyle/>
          <a:p>
            <a:pPr marL="514350" indent="-514350">
              <a:buFont typeface="+mj-lt"/>
              <a:buAutoNum type="arabicPeriod"/>
            </a:pPr>
            <a:endParaRPr lang="en-US" dirty="0"/>
          </a:p>
          <a:p>
            <a:r>
              <a:rPr lang="en-US" dirty="0"/>
              <a:t>After the schedule is completed and published around the 15</a:t>
            </a:r>
            <a:r>
              <a:rPr lang="en-US" baseline="30000" dirty="0"/>
              <a:t>th</a:t>
            </a:r>
            <a:r>
              <a:rPr lang="en-US" dirty="0"/>
              <a:t> of the month, your planned activities are likely to change</a:t>
            </a:r>
          </a:p>
          <a:p>
            <a:pPr lvl="1"/>
            <a:r>
              <a:rPr lang="en-US" b="1" dirty="0">
                <a:solidFill>
                  <a:schemeClr val="tx2">
                    <a:lumMod val="60000"/>
                    <a:lumOff val="40000"/>
                  </a:schemeClr>
                </a:solidFill>
              </a:rPr>
              <a:t>Edit your availability to reflect your new plans</a:t>
            </a:r>
          </a:p>
          <a:p>
            <a:pPr lvl="1"/>
            <a:r>
              <a:rPr lang="en-US" dirty="0"/>
              <a:t>When a shift needs to be filled, displaying your current changes helps other Hosts when they are looking for replacements</a:t>
            </a:r>
          </a:p>
          <a:p>
            <a:pPr lvl="1"/>
            <a:r>
              <a:rPr lang="en-US" dirty="0"/>
              <a:t>When the Management Team is covering an emergency absence, this information is critical</a:t>
            </a:r>
          </a:p>
          <a:p>
            <a:pPr marL="0" indent="0">
              <a:buNone/>
            </a:pPr>
            <a:endParaRPr lang="en-US" dirty="0"/>
          </a:p>
          <a:p>
            <a:pPr marL="457200" indent="-457200">
              <a:buFont typeface="+mj-lt"/>
              <a:buAutoNum type="arabicPeriod"/>
            </a:pPr>
            <a:endParaRPr lang="en-US" dirty="0"/>
          </a:p>
          <a:p>
            <a:pPr marL="457200" indent="-457200">
              <a:buFont typeface="+mj-lt"/>
              <a:buAutoNum type="arabicPeriod"/>
            </a:pPr>
            <a:endParaRPr lang="en-US" dirty="0"/>
          </a:p>
          <a:p>
            <a:pPr marL="457200" indent="-457200">
              <a:buFont typeface="+mj-lt"/>
              <a:buAutoNum type="arabicPeriod"/>
            </a:pPr>
            <a:endParaRPr lang="en-US" dirty="0"/>
          </a:p>
          <a:p>
            <a:pPr marL="457200" indent="-457200">
              <a:buFont typeface="+mj-lt"/>
              <a:buAutoNum type="arabicPeriod"/>
            </a:pPr>
            <a:endParaRPr lang="en-US" dirty="0"/>
          </a:p>
          <a:p>
            <a:pPr marL="457200" indent="-457200">
              <a:buFont typeface="+mj-lt"/>
              <a:buAutoNum type="arabicPeriod"/>
            </a:pPr>
            <a:endParaRPr lang="en-US" dirty="0"/>
          </a:p>
        </p:txBody>
      </p:sp>
    </p:spTree>
    <p:extLst>
      <p:ext uri="{BB962C8B-B14F-4D97-AF65-F5344CB8AC3E}">
        <p14:creationId xmlns:p14="http://schemas.microsoft.com/office/powerpoint/2010/main" val="151292099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1522413"/>
            <a:ext cx="11356975" cy="4525962"/>
          </a:xfrm>
        </p:spPr>
        <p:txBody>
          <a:bodyPr>
            <a:normAutofit/>
          </a:bodyPr>
          <a:lstStyle/>
          <a:p>
            <a:pPr marL="514350" indent="-514350">
              <a:buFont typeface="+mj-lt"/>
              <a:buAutoNum type="arabicPeriod"/>
            </a:pPr>
            <a:endParaRPr lang="en-US" dirty="0"/>
          </a:p>
          <a:p>
            <a:pPr marL="457200" indent="-457200">
              <a:buFont typeface="+mj-lt"/>
              <a:buAutoNum type="arabicPeriod"/>
            </a:pPr>
            <a:endParaRPr lang="en-US" dirty="0"/>
          </a:p>
          <a:p>
            <a:pPr marL="457200" indent="-457200">
              <a:buFont typeface="+mj-lt"/>
              <a:buAutoNum type="arabicPeriod"/>
            </a:pPr>
            <a:endParaRPr lang="en-US" dirty="0"/>
          </a:p>
          <a:p>
            <a:pPr marL="457200" indent="-457200">
              <a:buFont typeface="+mj-lt"/>
              <a:buAutoNum type="arabicPeriod"/>
            </a:pPr>
            <a:endParaRPr lang="en-US" dirty="0"/>
          </a:p>
          <a:p>
            <a:pPr marL="457200" indent="-457200">
              <a:buFont typeface="+mj-lt"/>
              <a:buAutoNum type="arabicPeriod"/>
            </a:pPr>
            <a:endParaRPr lang="en-US" dirty="0"/>
          </a:p>
          <a:p>
            <a:pPr marL="457200" indent="-457200">
              <a:buFont typeface="+mj-lt"/>
              <a:buAutoNum type="arabicPeriod"/>
            </a:pPr>
            <a:endParaRPr lang="en-US" dirty="0"/>
          </a:p>
          <a:p>
            <a:pPr marL="457200" indent="-457200">
              <a:buFont typeface="+mj-lt"/>
              <a:buAutoNum type="arabicPeriod"/>
            </a:pPr>
            <a:endParaRPr lang="en-US" dirty="0"/>
          </a:p>
        </p:txBody>
      </p:sp>
      <p:pic>
        <p:nvPicPr>
          <p:cNvPr id="4" name="Picture 3"/>
          <p:cNvPicPr>
            <a:picLocks noChangeAspect="1"/>
          </p:cNvPicPr>
          <p:nvPr/>
        </p:nvPicPr>
        <p:blipFill>
          <a:blip r:embed="rId3"/>
          <a:stretch>
            <a:fillRect/>
          </a:stretch>
        </p:blipFill>
        <p:spPr>
          <a:xfrm>
            <a:off x="231440" y="932635"/>
            <a:ext cx="3942063" cy="3637111"/>
          </a:xfrm>
          <a:prstGeom prst="rect">
            <a:avLst/>
          </a:prstGeom>
        </p:spPr>
      </p:pic>
      <p:pic>
        <p:nvPicPr>
          <p:cNvPr id="5" name="Picture 4"/>
          <p:cNvPicPr>
            <a:picLocks noChangeAspect="1"/>
          </p:cNvPicPr>
          <p:nvPr/>
        </p:nvPicPr>
        <p:blipFill>
          <a:blip r:embed="rId4"/>
          <a:stretch>
            <a:fillRect/>
          </a:stretch>
        </p:blipFill>
        <p:spPr>
          <a:xfrm>
            <a:off x="4705319" y="919172"/>
            <a:ext cx="3702094" cy="3650574"/>
          </a:xfrm>
          <a:prstGeom prst="rect">
            <a:avLst/>
          </a:prstGeom>
        </p:spPr>
      </p:pic>
      <p:pic>
        <p:nvPicPr>
          <p:cNvPr id="6" name="Picture 5"/>
          <p:cNvPicPr>
            <a:picLocks noChangeAspect="1"/>
          </p:cNvPicPr>
          <p:nvPr/>
        </p:nvPicPr>
        <p:blipFill>
          <a:blip r:embed="rId5"/>
          <a:stretch>
            <a:fillRect/>
          </a:stretch>
        </p:blipFill>
        <p:spPr>
          <a:xfrm>
            <a:off x="8774235" y="455548"/>
            <a:ext cx="3190875" cy="1680219"/>
          </a:xfrm>
          <a:prstGeom prst="rect">
            <a:avLst/>
          </a:prstGeom>
        </p:spPr>
      </p:pic>
      <p:sp>
        <p:nvSpPr>
          <p:cNvPr id="7" name="Rectangle 6"/>
          <p:cNvSpPr/>
          <p:nvPr/>
        </p:nvSpPr>
        <p:spPr>
          <a:xfrm>
            <a:off x="8774234" y="2228750"/>
            <a:ext cx="3190875" cy="646331"/>
          </a:xfrm>
          <a:prstGeom prst="rect">
            <a:avLst/>
          </a:prstGeom>
        </p:spPr>
        <p:txBody>
          <a:bodyPr wrap="square">
            <a:spAutoFit/>
          </a:bodyPr>
          <a:lstStyle/>
          <a:p>
            <a:pPr marL="285750" lvl="0" indent="-285750" defTabSz="457200">
              <a:buFont typeface="Wingdings" panose="05000000000000000000" pitchFamily="2" charset="2"/>
              <a:buChar char="Ø"/>
              <a:defRPr/>
            </a:pPr>
            <a:r>
              <a:rPr lang="en-US" dirty="0">
                <a:solidFill>
                  <a:prstClr val="black"/>
                </a:solidFill>
              </a:rPr>
              <a:t>Choose to “Update Jun 24” unless all dates are changing</a:t>
            </a:r>
          </a:p>
        </p:txBody>
      </p:sp>
      <p:pic>
        <p:nvPicPr>
          <p:cNvPr id="8" name="Picture 7"/>
          <p:cNvPicPr>
            <a:picLocks noChangeAspect="1"/>
          </p:cNvPicPr>
          <p:nvPr/>
        </p:nvPicPr>
        <p:blipFill>
          <a:blip r:embed="rId6"/>
          <a:stretch>
            <a:fillRect/>
          </a:stretch>
        </p:blipFill>
        <p:spPr>
          <a:xfrm>
            <a:off x="9793409" y="2999009"/>
            <a:ext cx="1152525" cy="1447800"/>
          </a:xfrm>
          <a:prstGeom prst="rect">
            <a:avLst/>
          </a:prstGeom>
        </p:spPr>
      </p:pic>
      <p:sp>
        <p:nvSpPr>
          <p:cNvPr id="9" name="Rectangle 8"/>
          <p:cNvSpPr/>
          <p:nvPr/>
        </p:nvSpPr>
        <p:spPr>
          <a:xfrm>
            <a:off x="800391" y="4722595"/>
            <a:ext cx="2804160" cy="1292662"/>
          </a:xfrm>
          <a:prstGeom prst="rect">
            <a:avLst/>
          </a:prstGeom>
        </p:spPr>
        <p:txBody>
          <a:bodyPr wrap="square">
            <a:spAutoFit/>
          </a:bodyPr>
          <a:lstStyle/>
          <a:p>
            <a:pPr lvl="0" algn="ctr" defTabSz="457200">
              <a:defRPr/>
            </a:pPr>
            <a:r>
              <a:rPr lang="en-US" sz="2400" b="1" dirty="0">
                <a:solidFill>
                  <a:prstClr val="black"/>
                </a:solidFill>
              </a:rPr>
              <a:t>Editing Availability</a:t>
            </a:r>
          </a:p>
          <a:p>
            <a:pPr marL="285750" lvl="0" indent="-285750" defTabSz="457200">
              <a:buFont typeface="Wingdings" panose="05000000000000000000" pitchFamily="2" charset="2"/>
              <a:buChar char="Ø"/>
              <a:defRPr/>
            </a:pPr>
            <a:r>
              <a:rPr lang="en-US" dirty="0">
                <a:solidFill>
                  <a:prstClr val="black"/>
                </a:solidFill>
              </a:rPr>
              <a:t>Select a day and hover over the information to display “Edit” and select</a:t>
            </a:r>
          </a:p>
        </p:txBody>
      </p:sp>
      <p:sp>
        <p:nvSpPr>
          <p:cNvPr id="10" name="Rectangle 9"/>
          <p:cNvSpPr/>
          <p:nvPr/>
        </p:nvSpPr>
        <p:spPr>
          <a:xfrm>
            <a:off x="4971406" y="4630262"/>
            <a:ext cx="3169920" cy="1477328"/>
          </a:xfrm>
          <a:prstGeom prst="rect">
            <a:avLst/>
          </a:prstGeom>
        </p:spPr>
        <p:txBody>
          <a:bodyPr wrap="square">
            <a:spAutoFit/>
          </a:bodyPr>
          <a:lstStyle/>
          <a:p>
            <a:pPr marL="285750" lvl="0" indent="-285750" defTabSz="457200">
              <a:buFont typeface="Wingdings" panose="05000000000000000000" pitchFamily="2" charset="2"/>
              <a:buChar char="Ø"/>
              <a:defRPr/>
            </a:pPr>
            <a:r>
              <a:rPr lang="en-US" dirty="0">
                <a:solidFill>
                  <a:prstClr val="black"/>
                </a:solidFill>
              </a:rPr>
              <a:t>Make necessary changes</a:t>
            </a:r>
          </a:p>
          <a:p>
            <a:pPr marL="742950" lvl="1" indent="-285750" defTabSz="457200">
              <a:buFont typeface="Arial" panose="020B0604020202020204" pitchFamily="34" charset="0"/>
              <a:buChar char="•"/>
              <a:defRPr/>
            </a:pPr>
            <a:r>
              <a:rPr lang="en-US" dirty="0">
                <a:solidFill>
                  <a:prstClr val="black"/>
                </a:solidFill>
              </a:rPr>
              <a:t>This example will change the day to unavailable from 8:30</a:t>
            </a:r>
            <a:r>
              <a:rPr lang="en-US" sz="1600" dirty="0">
                <a:solidFill>
                  <a:prstClr val="black"/>
                </a:solidFill>
              </a:rPr>
              <a:t>AM</a:t>
            </a:r>
            <a:r>
              <a:rPr lang="en-US" dirty="0">
                <a:solidFill>
                  <a:prstClr val="black"/>
                </a:solidFill>
              </a:rPr>
              <a:t> to 12:30PM</a:t>
            </a:r>
          </a:p>
        </p:txBody>
      </p:sp>
      <p:sp>
        <p:nvSpPr>
          <p:cNvPr id="11" name="Rectangle 10"/>
          <p:cNvSpPr/>
          <p:nvPr/>
        </p:nvSpPr>
        <p:spPr>
          <a:xfrm>
            <a:off x="8870974" y="4569746"/>
            <a:ext cx="2751909" cy="1754326"/>
          </a:xfrm>
          <a:prstGeom prst="rect">
            <a:avLst/>
          </a:prstGeom>
        </p:spPr>
        <p:txBody>
          <a:bodyPr wrap="square">
            <a:spAutoFit/>
          </a:bodyPr>
          <a:lstStyle/>
          <a:p>
            <a:pPr marL="285750" lvl="0" indent="-285750" defTabSz="457200">
              <a:buFont typeface="Wingdings" panose="05000000000000000000" pitchFamily="2" charset="2"/>
              <a:buChar char="Ø"/>
              <a:defRPr/>
            </a:pPr>
            <a:r>
              <a:rPr lang="en-US" dirty="0">
                <a:solidFill>
                  <a:prstClr val="black"/>
                </a:solidFill>
              </a:rPr>
              <a:t>This schedule page shows a gray triangle for June 24 only, indicating unavailable time, with a red triangle, indicating a conflict.</a:t>
            </a:r>
          </a:p>
        </p:txBody>
      </p:sp>
    </p:spTree>
    <p:extLst>
      <p:ext uri="{BB962C8B-B14F-4D97-AF65-F5344CB8AC3E}">
        <p14:creationId xmlns:p14="http://schemas.microsoft.com/office/powerpoint/2010/main" val="17347561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effectLst>
            <a:outerShdw blurRad="50800" dist="38100" dir="5400000" algn="t" rotWithShape="0">
              <a:prstClr val="black">
                <a:alpha val="40000"/>
              </a:prstClr>
            </a:outerShdw>
          </a:effectLst>
        </p:spPr>
        <p:txBody>
          <a:bodyPr>
            <a:normAutofit/>
          </a:bodyPr>
          <a:lstStyle/>
          <a:p>
            <a:r>
              <a:rPr lang="en-US" dirty="0"/>
              <a:t>Safety in the Summer</a:t>
            </a:r>
          </a:p>
        </p:txBody>
      </p:sp>
      <p:sp>
        <p:nvSpPr>
          <p:cNvPr id="3" name="Content Placeholder 2"/>
          <p:cNvSpPr>
            <a:spLocks noGrp="1"/>
          </p:cNvSpPr>
          <p:nvPr>
            <p:ph idx="1"/>
          </p:nvPr>
        </p:nvSpPr>
        <p:spPr>
          <a:xfrm>
            <a:off x="518160" y="2632168"/>
            <a:ext cx="10972800" cy="1338942"/>
          </a:xfrm>
        </p:spPr>
        <p:txBody>
          <a:bodyPr>
            <a:normAutofit/>
          </a:bodyPr>
          <a:lstStyle/>
          <a:p>
            <a:pPr marL="0" indent="0" algn="ctr">
              <a:buNone/>
            </a:pPr>
            <a:r>
              <a:rPr lang="en-US" sz="3500" dirty="0"/>
              <a:t>What should you do to keep yourself and our guests safe?</a:t>
            </a:r>
          </a:p>
        </p:txBody>
      </p:sp>
    </p:spTree>
    <p:extLst>
      <p:ext uri="{BB962C8B-B14F-4D97-AF65-F5344CB8AC3E}">
        <p14:creationId xmlns:p14="http://schemas.microsoft.com/office/powerpoint/2010/main" val="211075635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effectLst>
                  <a:outerShdw blurRad="38100" dist="38100" dir="2700000" algn="tl">
                    <a:srgbClr val="000000">
                      <a:alpha val="43137"/>
                    </a:srgbClr>
                  </a:outerShdw>
                </a:effectLst>
              </a:rPr>
              <a:t>Your Availability Changed and you are Scheduled – What now?</a:t>
            </a:r>
            <a:endParaRPr lang="en-US"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18011" y="1521824"/>
            <a:ext cx="11355977" cy="4525963"/>
          </a:xfrm>
        </p:spPr>
        <p:txBody>
          <a:bodyPr>
            <a:normAutofit lnSpcReduction="10000"/>
          </a:bodyPr>
          <a:lstStyle/>
          <a:p>
            <a:pPr marL="514350" indent="-514350">
              <a:buFont typeface="+mj-lt"/>
              <a:buAutoNum type="arabicPeriod"/>
            </a:pPr>
            <a:endParaRPr lang="en-US" dirty="0"/>
          </a:p>
          <a:p>
            <a:r>
              <a:rPr lang="en-US" dirty="0"/>
              <a:t>You have options to request a change to your schedule</a:t>
            </a:r>
          </a:p>
          <a:p>
            <a:r>
              <a:rPr lang="en-US" b="1" dirty="0">
                <a:solidFill>
                  <a:srgbClr val="FF0000"/>
                </a:solidFill>
              </a:rPr>
              <a:t>Until you get another Host to cover your shift, you are responsible for covering it!</a:t>
            </a:r>
          </a:p>
          <a:p>
            <a:r>
              <a:rPr lang="en-US" dirty="0"/>
              <a:t>To make a change to the schedule, it is your responsibility to manage, unless it is an emergency</a:t>
            </a:r>
          </a:p>
          <a:p>
            <a:pPr lvl="1"/>
            <a:r>
              <a:rPr lang="en-US" dirty="0"/>
              <a:t>Emergencies include illness, family who lives with you who is ill, other family tragedies</a:t>
            </a:r>
          </a:p>
          <a:p>
            <a:pPr marL="0" indent="0">
              <a:buNone/>
            </a:pPr>
            <a:endParaRPr lang="en-US" dirty="0"/>
          </a:p>
          <a:p>
            <a:pPr marL="457200" indent="-457200">
              <a:buFont typeface="+mj-lt"/>
              <a:buAutoNum type="arabicPeriod"/>
            </a:pPr>
            <a:endParaRPr lang="en-US" dirty="0"/>
          </a:p>
          <a:p>
            <a:pPr marL="457200" indent="-457200">
              <a:buFont typeface="+mj-lt"/>
              <a:buAutoNum type="arabicPeriod"/>
            </a:pPr>
            <a:endParaRPr lang="en-US" dirty="0"/>
          </a:p>
          <a:p>
            <a:pPr marL="457200" indent="-457200">
              <a:buFont typeface="+mj-lt"/>
              <a:buAutoNum type="arabicPeriod"/>
            </a:pPr>
            <a:endParaRPr lang="en-US" dirty="0"/>
          </a:p>
        </p:txBody>
      </p:sp>
    </p:spTree>
    <p:extLst>
      <p:ext uri="{BB962C8B-B14F-4D97-AF65-F5344CB8AC3E}">
        <p14:creationId xmlns:p14="http://schemas.microsoft.com/office/powerpoint/2010/main" val="270092634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effectLst>
                  <a:outerShdw blurRad="38100" dist="38100" dir="2700000" algn="tl">
                    <a:srgbClr val="000000">
                      <a:alpha val="43137"/>
                    </a:srgbClr>
                  </a:outerShdw>
                </a:effectLst>
              </a:rPr>
              <a:t>Drop Shift</a:t>
            </a:r>
            <a:endParaRPr lang="en-US"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18011" y="1521824"/>
            <a:ext cx="11355977" cy="4525963"/>
          </a:xfrm>
        </p:spPr>
        <p:txBody>
          <a:bodyPr>
            <a:normAutofit lnSpcReduction="10000"/>
          </a:bodyPr>
          <a:lstStyle/>
          <a:p>
            <a:r>
              <a:rPr lang="en-US" dirty="0"/>
              <a:t>When unable to cover a shift due to availability change, </a:t>
            </a:r>
            <a:r>
              <a:rPr lang="en-US" b="1" dirty="0"/>
              <a:t>Drop Shift </a:t>
            </a:r>
            <a:r>
              <a:rPr lang="en-US" dirty="0"/>
              <a:t>allows you to offer a shift to an employee who is available</a:t>
            </a:r>
          </a:p>
          <a:p>
            <a:r>
              <a:rPr lang="en-US" b="1" dirty="0"/>
              <a:t>You are responsible for covering the shift until you have a co-worker assigned to cover the shift</a:t>
            </a:r>
          </a:p>
          <a:p>
            <a:pPr lvl="1"/>
            <a:r>
              <a:rPr lang="en-US" dirty="0"/>
              <a:t>On My Schedule (found below your Profile), select your schedule, select “Get Shift Covered” then “Drop Shift</a:t>
            </a:r>
          </a:p>
          <a:p>
            <a:pPr lvl="2"/>
            <a:r>
              <a:rPr lang="en-US" dirty="0"/>
              <a:t>Employees who are qualified to cover your shift appear</a:t>
            </a:r>
          </a:p>
          <a:p>
            <a:pPr lvl="2"/>
            <a:r>
              <a:rPr lang="en-US" dirty="0"/>
              <a:t>Check the schedule to see if those employee(s) really are still available and might want to work by looking at their schedule</a:t>
            </a:r>
          </a:p>
          <a:p>
            <a:pPr marL="0" indent="0">
              <a:buNone/>
            </a:pPr>
            <a:endParaRPr lang="en-US" dirty="0"/>
          </a:p>
          <a:p>
            <a:pPr marL="457200" indent="-457200">
              <a:buFont typeface="+mj-lt"/>
              <a:buAutoNum type="arabicPeriod"/>
            </a:pPr>
            <a:endParaRPr lang="en-US" dirty="0"/>
          </a:p>
          <a:p>
            <a:pPr marL="457200" indent="-457200">
              <a:buFont typeface="+mj-lt"/>
              <a:buAutoNum type="arabicPeriod"/>
            </a:pPr>
            <a:endParaRPr lang="en-US" dirty="0"/>
          </a:p>
          <a:p>
            <a:pPr marL="457200" indent="-457200">
              <a:buFont typeface="+mj-lt"/>
              <a:buAutoNum type="arabicPeriod"/>
            </a:pPr>
            <a:endParaRPr lang="en-US" dirty="0"/>
          </a:p>
          <a:p>
            <a:pPr marL="457200" indent="-457200">
              <a:buFont typeface="+mj-lt"/>
              <a:buAutoNum type="arabicPeriod"/>
            </a:pPr>
            <a:endParaRPr lang="en-US" dirty="0"/>
          </a:p>
          <a:p>
            <a:pPr marL="457200" indent="-457200">
              <a:buFont typeface="+mj-lt"/>
              <a:buAutoNum type="arabicPeriod"/>
            </a:pPr>
            <a:endParaRPr lang="en-US" dirty="0"/>
          </a:p>
          <a:p>
            <a:pPr marL="457200" indent="-457200">
              <a:buFont typeface="+mj-lt"/>
              <a:buAutoNum type="arabicPeriod"/>
            </a:pPr>
            <a:endParaRPr lang="en-US" dirty="0"/>
          </a:p>
        </p:txBody>
      </p:sp>
    </p:spTree>
    <p:extLst>
      <p:ext uri="{BB962C8B-B14F-4D97-AF65-F5344CB8AC3E}">
        <p14:creationId xmlns:p14="http://schemas.microsoft.com/office/powerpoint/2010/main" val="34033473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Drop Shift</a:t>
            </a:r>
            <a:endParaRPr lang="en-US"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18011" y="1521824"/>
            <a:ext cx="11355977" cy="4525963"/>
          </a:xfrm>
        </p:spPr>
        <p:txBody>
          <a:bodyPr>
            <a:normAutofit fontScale="92500" lnSpcReduction="20000"/>
          </a:bodyPr>
          <a:lstStyle/>
          <a:p>
            <a:pPr lvl="1"/>
            <a:r>
              <a:rPr lang="en-US" dirty="0"/>
              <a:t>Call, text or email Hosts who have a green triangle showing on the schedule but no shift scheduled or who otherwise appear to be available</a:t>
            </a:r>
          </a:p>
          <a:p>
            <a:pPr lvl="2"/>
            <a:r>
              <a:rPr lang="en-US" dirty="0"/>
              <a:t>Hovering over the green triangle shows available time</a:t>
            </a:r>
          </a:p>
          <a:p>
            <a:pPr lvl="2"/>
            <a:r>
              <a:rPr lang="en-US" dirty="0"/>
              <a:t>As long as the Host has not enabled Privacy, phone numbers and emails are visible when selecting the Coworkers tab</a:t>
            </a:r>
          </a:p>
          <a:p>
            <a:pPr lvl="1"/>
            <a:r>
              <a:rPr lang="en-US" dirty="0"/>
              <a:t>Select the Host who agreed to cover your shift and submit it, including a note you confirmed the Host is covering the shift</a:t>
            </a:r>
          </a:p>
          <a:p>
            <a:pPr lvl="2"/>
            <a:r>
              <a:rPr lang="en-US" dirty="0"/>
              <a:t>Respect other Hosts by asking if they are available and interested before choosing them</a:t>
            </a:r>
          </a:p>
          <a:p>
            <a:pPr lvl="1"/>
            <a:r>
              <a:rPr lang="en-US" dirty="0"/>
              <a:t>Host Management Team approves the Drop Shift </a:t>
            </a:r>
          </a:p>
          <a:p>
            <a:pPr lvl="2"/>
            <a:r>
              <a:rPr lang="en-US" dirty="0"/>
              <a:t>The replacement Host receives notification of the request, providing them the chance to accept the shift, as planned</a:t>
            </a:r>
          </a:p>
          <a:p>
            <a:pPr marL="0" indent="0">
              <a:buNone/>
            </a:pPr>
            <a:endParaRPr lang="en-US" dirty="0"/>
          </a:p>
          <a:p>
            <a:pPr marL="457200" indent="-457200">
              <a:buFont typeface="+mj-lt"/>
              <a:buAutoNum type="arabicPeriod"/>
            </a:pPr>
            <a:endParaRPr lang="en-US" dirty="0"/>
          </a:p>
          <a:p>
            <a:pPr marL="457200" indent="-457200">
              <a:buFont typeface="+mj-lt"/>
              <a:buAutoNum type="arabicPeriod"/>
            </a:pPr>
            <a:endParaRPr lang="en-US" dirty="0"/>
          </a:p>
          <a:p>
            <a:pPr marL="457200" indent="-457200">
              <a:buFont typeface="+mj-lt"/>
              <a:buAutoNum type="arabicPeriod"/>
            </a:pPr>
            <a:endParaRPr lang="en-US" dirty="0"/>
          </a:p>
        </p:txBody>
      </p:sp>
    </p:spTree>
    <p:extLst>
      <p:ext uri="{BB962C8B-B14F-4D97-AF65-F5344CB8AC3E}">
        <p14:creationId xmlns:p14="http://schemas.microsoft.com/office/powerpoint/2010/main" val="180585368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effectLst>
                  <a:outerShdw blurRad="38100" dist="38100" dir="2700000" algn="tl">
                    <a:srgbClr val="000000">
                      <a:alpha val="43137"/>
                    </a:srgbClr>
                  </a:outerShdw>
                </a:effectLst>
              </a:rPr>
              <a:t>Swap Shifts</a:t>
            </a:r>
            <a:endParaRPr lang="en-US"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18011" y="1521824"/>
            <a:ext cx="11355977" cy="4525963"/>
          </a:xfrm>
        </p:spPr>
        <p:txBody>
          <a:bodyPr>
            <a:normAutofit fontScale="92500" lnSpcReduction="20000"/>
          </a:bodyPr>
          <a:lstStyle/>
          <a:p>
            <a:r>
              <a:rPr lang="en-US" dirty="0"/>
              <a:t>When unable to cover a shift due to availability change, </a:t>
            </a:r>
            <a:r>
              <a:rPr lang="en-US" b="1" dirty="0"/>
              <a:t>Swap Shift </a:t>
            </a:r>
            <a:r>
              <a:rPr lang="en-US" dirty="0"/>
              <a:t>allows you to offer a shift to an employee who is available and to cover a shift of theirs</a:t>
            </a:r>
          </a:p>
          <a:p>
            <a:r>
              <a:rPr lang="en-US" b="1" dirty="0"/>
              <a:t>You are responsible for covering the shift until you have managed with a co-worker to cover the shift</a:t>
            </a:r>
          </a:p>
          <a:p>
            <a:pPr lvl="1"/>
            <a:r>
              <a:rPr lang="en-US" dirty="0"/>
              <a:t>On My Schedule (found below your Profile), select your schedule, select “Get Shift Covered” then “Swap Shift”</a:t>
            </a:r>
          </a:p>
          <a:p>
            <a:pPr lvl="2"/>
            <a:r>
              <a:rPr lang="en-US" dirty="0"/>
              <a:t>Employees who are qualified to cover your shift appear with the assigned shifts you are qualified to cover</a:t>
            </a:r>
          </a:p>
          <a:p>
            <a:pPr lvl="2"/>
            <a:r>
              <a:rPr lang="en-US" dirty="0"/>
              <a:t>Check the schedule to see if employee(s) are actually available and want to work by looking at their schedule and comparing it to your available days</a:t>
            </a:r>
          </a:p>
          <a:p>
            <a:pPr marL="457200" indent="-457200">
              <a:buFont typeface="+mj-lt"/>
              <a:buAutoNum type="arabicPeriod"/>
            </a:pPr>
            <a:endParaRPr lang="en-US" dirty="0"/>
          </a:p>
          <a:p>
            <a:pPr marL="457200" indent="-457200">
              <a:buFont typeface="+mj-lt"/>
              <a:buAutoNum type="arabicPeriod"/>
            </a:pPr>
            <a:endParaRPr lang="en-US" dirty="0"/>
          </a:p>
          <a:p>
            <a:pPr marL="457200" indent="-457200">
              <a:buFont typeface="+mj-lt"/>
              <a:buAutoNum type="arabicPeriod"/>
            </a:pPr>
            <a:endParaRPr lang="en-US" dirty="0"/>
          </a:p>
          <a:p>
            <a:pPr marL="457200" indent="-457200">
              <a:buFont typeface="+mj-lt"/>
              <a:buAutoNum type="arabicPeriod"/>
            </a:pPr>
            <a:endParaRPr lang="en-US" dirty="0"/>
          </a:p>
          <a:p>
            <a:pPr marL="457200" indent="-457200">
              <a:buFont typeface="+mj-lt"/>
              <a:buAutoNum type="arabicPeriod"/>
            </a:pPr>
            <a:endParaRPr lang="en-US" dirty="0"/>
          </a:p>
          <a:p>
            <a:pPr marL="457200" indent="-457200">
              <a:buFont typeface="+mj-lt"/>
              <a:buAutoNum type="arabicPeriod"/>
            </a:pPr>
            <a:endParaRPr lang="en-US" dirty="0"/>
          </a:p>
        </p:txBody>
      </p:sp>
    </p:spTree>
    <p:extLst>
      <p:ext uri="{BB962C8B-B14F-4D97-AF65-F5344CB8AC3E}">
        <p14:creationId xmlns:p14="http://schemas.microsoft.com/office/powerpoint/2010/main" val="153131211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effectLst>
                  <a:outerShdw blurRad="38100" dist="38100" dir="2700000" algn="tl">
                    <a:srgbClr val="000000">
                      <a:alpha val="43137"/>
                    </a:srgbClr>
                  </a:outerShdw>
                </a:effectLst>
              </a:rPr>
              <a:t>Swap Shifts</a:t>
            </a:r>
            <a:endParaRPr lang="en-US"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18011" y="1521824"/>
            <a:ext cx="11355977" cy="4525963"/>
          </a:xfrm>
        </p:spPr>
        <p:txBody>
          <a:bodyPr>
            <a:normAutofit lnSpcReduction="10000"/>
          </a:bodyPr>
          <a:lstStyle/>
          <a:p>
            <a:pPr lvl="1"/>
            <a:r>
              <a:rPr lang="en-US" dirty="0"/>
              <a:t>Call, text or email Hosts to confirm they are able and willing to swap a specific shift with you</a:t>
            </a:r>
          </a:p>
          <a:p>
            <a:pPr lvl="2"/>
            <a:r>
              <a:rPr lang="en-US" dirty="0"/>
              <a:t>As long as the Host has not enabled Privacy, phone numbers and emails are visible when selecting the Coworkers tab</a:t>
            </a:r>
          </a:p>
          <a:p>
            <a:pPr lvl="1"/>
            <a:r>
              <a:rPr lang="en-US" dirty="0"/>
              <a:t>Select the Host who agreed to swap shifts and submit it, including a note confirming you are swapping shifts</a:t>
            </a:r>
          </a:p>
          <a:p>
            <a:pPr lvl="2"/>
            <a:r>
              <a:rPr lang="en-US" dirty="0"/>
              <a:t>Respect other Hosts by asking if they are available and interested before choosing them</a:t>
            </a:r>
          </a:p>
          <a:p>
            <a:pPr lvl="1"/>
            <a:r>
              <a:rPr lang="en-US" dirty="0"/>
              <a:t>Host Management Team approves the Swap Shift </a:t>
            </a:r>
          </a:p>
          <a:p>
            <a:pPr lvl="2"/>
            <a:r>
              <a:rPr lang="en-US" dirty="0"/>
              <a:t>The replacement Host receives notification of the request, providing them the chance to accept the shift, as planned</a:t>
            </a:r>
          </a:p>
          <a:p>
            <a:pPr marL="0" indent="0">
              <a:buNone/>
            </a:pPr>
            <a:endParaRPr lang="en-US" dirty="0"/>
          </a:p>
          <a:p>
            <a:pPr marL="457200" indent="-457200">
              <a:buFont typeface="+mj-lt"/>
              <a:buAutoNum type="arabicPeriod"/>
            </a:pPr>
            <a:endParaRPr lang="en-US" dirty="0"/>
          </a:p>
          <a:p>
            <a:pPr marL="457200" indent="-457200">
              <a:buFont typeface="+mj-lt"/>
              <a:buAutoNum type="arabicPeriod"/>
            </a:pPr>
            <a:endParaRPr lang="en-US" dirty="0"/>
          </a:p>
          <a:p>
            <a:pPr marL="457200" indent="-457200">
              <a:buFont typeface="+mj-lt"/>
              <a:buAutoNum type="arabicPeriod"/>
            </a:pPr>
            <a:endParaRPr lang="en-US" dirty="0"/>
          </a:p>
          <a:p>
            <a:pPr marL="457200" indent="-457200">
              <a:buFont typeface="+mj-lt"/>
              <a:buAutoNum type="arabicPeriod"/>
            </a:pPr>
            <a:endParaRPr lang="en-US" dirty="0"/>
          </a:p>
          <a:p>
            <a:pPr marL="457200" indent="-457200">
              <a:buFont typeface="+mj-lt"/>
              <a:buAutoNum type="arabicPeriod"/>
            </a:pPr>
            <a:endParaRPr lang="en-US" dirty="0"/>
          </a:p>
        </p:txBody>
      </p:sp>
    </p:spTree>
    <p:extLst>
      <p:ext uri="{BB962C8B-B14F-4D97-AF65-F5344CB8AC3E}">
        <p14:creationId xmlns:p14="http://schemas.microsoft.com/office/powerpoint/2010/main" val="140148976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effectLst>
                  <a:outerShdw blurRad="38100" dist="38100" dir="2700000" algn="tl">
                    <a:srgbClr val="000000">
                      <a:alpha val="43137"/>
                    </a:srgbClr>
                  </a:outerShdw>
                </a:effectLst>
              </a:rPr>
              <a:t>Oh No – I Woke with a Sore Throat, Now What?</a:t>
            </a:r>
            <a:endParaRPr lang="en-US"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18011" y="1521824"/>
            <a:ext cx="11355977" cy="4525963"/>
          </a:xfrm>
        </p:spPr>
        <p:txBody>
          <a:bodyPr>
            <a:normAutofit fontScale="92500"/>
          </a:bodyPr>
          <a:lstStyle/>
          <a:p>
            <a:r>
              <a:rPr lang="en-US" dirty="0"/>
              <a:t>Emergencies happen.  </a:t>
            </a:r>
            <a:r>
              <a:rPr lang="en-US" b="1" dirty="0">
                <a:solidFill>
                  <a:srgbClr val="00B050"/>
                </a:solidFill>
              </a:rPr>
              <a:t>IF YOU FEEL UNWELL STAY HOME!</a:t>
            </a:r>
          </a:p>
          <a:p>
            <a:r>
              <a:rPr lang="en-US" dirty="0"/>
              <a:t>Send a Drop Shift message on When I Work to communicate you are not feeling well</a:t>
            </a:r>
          </a:p>
          <a:p>
            <a:pPr lvl="1"/>
            <a:r>
              <a:rPr lang="en-US" dirty="0"/>
              <a:t>Select all Hosts to cover shift</a:t>
            </a:r>
          </a:p>
          <a:p>
            <a:pPr lvl="1"/>
            <a:r>
              <a:rPr lang="en-US" dirty="0"/>
              <a:t>Management Team will deny and set the shift up as an open shift to see if anyone is available at the last minute</a:t>
            </a:r>
          </a:p>
          <a:p>
            <a:r>
              <a:rPr lang="en-US" b="1" dirty="0"/>
              <a:t>Use this Drop Shift method for short, emergency notice only</a:t>
            </a:r>
          </a:p>
          <a:p>
            <a:r>
              <a:rPr lang="en-US" dirty="0"/>
              <a:t>Communication can also be sent through Work Chat</a:t>
            </a:r>
          </a:p>
          <a:p>
            <a:pPr marL="0" indent="0">
              <a:buNone/>
            </a:pPr>
            <a:endParaRPr lang="en-US" dirty="0"/>
          </a:p>
          <a:p>
            <a:pPr marL="457200" indent="-457200">
              <a:buFont typeface="+mj-lt"/>
              <a:buAutoNum type="arabicPeriod"/>
            </a:pPr>
            <a:endParaRPr lang="en-US" dirty="0"/>
          </a:p>
        </p:txBody>
      </p:sp>
    </p:spTree>
    <p:extLst>
      <p:ext uri="{BB962C8B-B14F-4D97-AF65-F5344CB8AC3E}">
        <p14:creationId xmlns:p14="http://schemas.microsoft.com/office/powerpoint/2010/main" val="213123166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227909"/>
            <a:ext cx="11480074" cy="5126396"/>
          </a:xfrm>
          <a:gradFill flip="none" rotWithShape="1">
            <a:gsLst>
              <a:gs pos="0">
                <a:schemeClr val="tx2">
                  <a:lumMod val="20000"/>
                  <a:lumOff val="80000"/>
                  <a:shade val="30000"/>
                  <a:satMod val="115000"/>
                </a:schemeClr>
              </a:gs>
              <a:gs pos="50000">
                <a:schemeClr val="tx2">
                  <a:lumMod val="20000"/>
                  <a:lumOff val="80000"/>
                  <a:shade val="67500"/>
                  <a:satMod val="115000"/>
                </a:schemeClr>
              </a:gs>
              <a:gs pos="100000">
                <a:schemeClr val="tx2">
                  <a:lumMod val="20000"/>
                  <a:lumOff val="80000"/>
                  <a:shade val="100000"/>
                  <a:satMod val="115000"/>
                </a:schemeClr>
              </a:gs>
            </a:gsLst>
            <a:lin ang="16200000" scaled="1"/>
            <a:tileRect/>
          </a:gradFill>
        </p:spPr>
        <p:txBody>
          <a:bodyPr>
            <a:normAutofit fontScale="85000" lnSpcReduction="20000"/>
          </a:bodyPr>
          <a:lstStyle/>
          <a:p>
            <a:pPr marL="514350" indent="-514350">
              <a:buFont typeface="+mj-lt"/>
              <a:buAutoNum type="arabicPeriod"/>
            </a:pPr>
            <a:endParaRPr lang="en-US" dirty="0"/>
          </a:p>
          <a:p>
            <a:r>
              <a:rPr lang="en-US" sz="3800" dirty="0"/>
              <a:t>When is availability on When I Work Availability calendars due?</a:t>
            </a:r>
          </a:p>
          <a:p>
            <a:r>
              <a:rPr lang="en-US" sz="3800" dirty="0"/>
              <a:t>What information is needed on When I Work Availability calendars?</a:t>
            </a:r>
          </a:p>
          <a:p>
            <a:r>
              <a:rPr lang="en-US" sz="3800" dirty="0"/>
              <a:t>What page on the Host website provides information about the planned needs for creating the monthly schedule?</a:t>
            </a:r>
          </a:p>
          <a:p>
            <a:r>
              <a:rPr lang="en-US" sz="3800" dirty="0"/>
              <a:t>Where do you include the maximum number of days you prefer to work for the month, as well as the locations you are interested in working?  When is that information due?</a:t>
            </a:r>
          </a:p>
        </p:txBody>
      </p:sp>
      <p:sp>
        <p:nvSpPr>
          <p:cNvPr id="2" name="Title 1"/>
          <p:cNvSpPr>
            <a:spLocks noGrp="1"/>
          </p:cNvSpPr>
          <p:nvPr>
            <p:ph type="title"/>
          </p:nvPr>
        </p:nvSpPr>
        <p:spPr/>
        <p:txBody>
          <a:bodyPr>
            <a:normAutofit/>
          </a:bodyPr>
          <a:lstStyle/>
          <a:p>
            <a:r>
              <a:rPr lang="en-US" dirty="0">
                <a:effectLst>
                  <a:outerShdw blurRad="38100" dist="38100" dir="2700000" algn="tl">
                    <a:srgbClr val="000000">
                      <a:alpha val="43137"/>
                    </a:srgbClr>
                  </a:outerShdw>
                </a:effectLst>
              </a:rPr>
              <a:t>Quiz </a:t>
            </a:r>
            <a:r>
              <a:rPr lang="en-US" dirty="0">
                <a:effectLst>
                  <a:outerShdw blurRad="38100" dist="38100" dir="2700000" algn="tl">
                    <a:srgbClr val="000000">
                      <a:alpha val="43137"/>
                    </a:srgbClr>
                  </a:outerShdw>
                </a:effectLst>
                <a:sym typeface="Wingdings" panose="05000000000000000000" pitchFamily="2" charset="2"/>
              </a:rPr>
              <a:t>	</a:t>
            </a:r>
            <a:endParaRPr lang="en-US"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47685565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effectLst>
                  <a:outerShdw blurRad="38100" dist="38100" dir="2700000" algn="tl">
                    <a:srgbClr val="000000">
                      <a:alpha val="43137"/>
                    </a:srgbClr>
                  </a:outerShdw>
                </a:effectLst>
              </a:rPr>
              <a:t>Quiz </a:t>
            </a:r>
            <a:r>
              <a:rPr lang="en-US" dirty="0">
                <a:effectLst>
                  <a:outerShdw blurRad="38100" dist="38100" dir="2700000" algn="tl">
                    <a:srgbClr val="000000">
                      <a:alpha val="43137"/>
                    </a:srgbClr>
                  </a:outerShdw>
                </a:effectLst>
                <a:sym typeface="Wingdings" panose="05000000000000000000" pitchFamily="2" charset="2"/>
              </a:rPr>
              <a:t>	</a:t>
            </a:r>
            <a:endParaRPr lang="en-US"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355963" y="1309150"/>
            <a:ext cx="11480074" cy="5017908"/>
          </a:xfrm>
          <a:gradFill flip="none" rotWithShape="1">
            <a:gsLst>
              <a:gs pos="0">
                <a:schemeClr val="tx2">
                  <a:lumMod val="20000"/>
                  <a:lumOff val="80000"/>
                  <a:shade val="30000"/>
                  <a:satMod val="115000"/>
                </a:schemeClr>
              </a:gs>
              <a:gs pos="50000">
                <a:schemeClr val="tx2">
                  <a:lumMod val="20000"/>
                  <a:lumOff val="80000"/>
                  <a:shade val="67500"/>
                  <a:satMod val="115000"/>
                </a:schemeClr>
              </a:gs>
              <a:gs pos="100000">
                <a:schemeClr val="tx2">
                  <a:lumMod val="20000"/>
                  <a:lumOff val="80000"/>
                  <a:shade val="100000"/>
                  <a:satMod val="115000"/>
                </a:schemeClr>
              </a:gs>
            </a:gsLst>
            <a:lin ang="16200000" scaled="1"/>
            <a:tileRect/>
          </a:gradFill>
        </p:spPr>
        <p:txBody>
          <a:bodyPr>
            <a:normAutofit fontScale="70000" lnSpcReduction="20000"/>
          </a:bodyPr>
          <a:lstStyle/>
          <a:p>
            <a:pPr marL="514350" indent="-514350">
              <a:buFont typeface="+mj-lt"/>
              <a:buAutoNum type="arabicPeriod"/>
            </a:pPr>
            <a:endParaRPr lang="en-US" dirty="0"/>
          </a:p>
          <a:p>
            <a:r>
              <a:rPr lang="en-US" sz="3800" dirty="0"/>
              <a:t>Your son just called you to say his daughter qualified to compete in a state level championship game and you do not want to miss it.  You are not scheduled to work but you offered availability.  What do you do on the When I Work Availability calendar?</a:t>
            </a:r>
          </a:p>
          <a:p>
            <a:endParaRPr lang="en-US" sz="1400" dirty="0"/>
          </a:p>
          <a:p>
            <a:r>
              <a:rPr lang="en-US" sz="3800" dirty="0"/>
              <a:t>A close friend called to say they are coming to Mammoth and want to go fishing with you, but you are scheduled to work.  Describe the steps you must take to drop your shift.</a:t>
            </a:r>
          </a:p>
          <a:p>
            <a:endParaRPr lang="en-US" sz="1200" dirty="0"/>
          </a:p>
          <a:p>
            <a:r>
              <a:rPr lang="en-US" sz="3800" dirty="0"/>
              <a:t>State the difference between Drop Shift and Swap Shifts</a:t>
            </a:r>
          </a:p>
          <a:p>
            <a:endParaRPr lang="en-US" sz="1200" dirty="0"/>
          </a:p>
          <a:p>
            <a:r>
              <a:rPr lang="en-US" sz="3800" dirty="0"/>
              <a:t>You wake up with the first cold of the year and you know it’s not allergies.  What is your responsibility regarding the shift you are scheduled to work?</a:t>
            </a:r>
          </a:p>
        </p:txBody>
      </p:sp>
    </p:spTree>
    <p:extLst>
      <p:ext uri="{BB962C8B-B14F-4D97-AF65-F5344CB8AC3E}">
        <p14:creationId xmlns:p14="http://schemas.microsoft.com/office/powerpoint/2010/main" val="386649500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effectLst>
                  <a:outerShdw blurRad="38100" dist="38100" dir="2700000" algn="tl">
                    <a:srgbClr val="000000">
                      <a:alpha val="43137"/>
                    </a:srgbClr>
                  </a:outerShdw>
                </a:effectLst>
              </a:rPr>
              <a:t>Important Resources</a:t>
            </a:r>
          </a:p>
        </p:txBody>
      </p:sp>
      <p:sp>
        <p:nvSpPr>
          <p:cNvPr id="3" name="Content Placeholder 2"/>
          <p:cNvSpPr>
            <a:spLocks noGrp="1"/>
          </p:cNvSpPr>
          <p:nvPr>
            <p:ph idx="1"/>
          </p:nvPr>
        </p:nvSpPr>
        <p:spPr>
          <a:xfrm>
            <a:off x="418011" y="1521824"/>
            <a:ext cx="11355977" cy="4525963"/>
          </a:xfrm>
        </p:spPr>
        <p:txBody>
          <a:bodyPr>
            <a:normAutofit fontScale="92500" lnSpcReduction="10000"/>
          </a:bodyPr>
          <a:lstStyle/>
          <a:p>
            <a:r>
              <a:rPr lang="en-US" dirty="0"/>
              <a:t>Host Website - </a:t>
            </a:r>
            <a:r>
              <a:rPr lang="en-US" sz="1900" i="1" dirty="0">
                <a:hlinkClick r:id="rId2"/>
              </a:rPr>
              <a:t>https://host-mammothmountain.com/</a:t>
            </a:r>
            <a:r>
              <a:rPr lang="en-US" sz="1900" i="1" dirty="0"/>
              <a:t> </a:t>
            </a:r>
          </a:p>
          <a:p>
            <a:pPr lvl="1"/>
            <a:r>
              <a:rPr lang="en-US" dirty="0"/>
              <a:t>Contains manuals, Eleven53 presentations, training materials, maps, and more.</a:t>
            </a:r>
          </a:p>
          <a:p>
            <a:r>
              <a:rPr lang="en-US" dirty="0"/>
              <a:t>Summer host manual (</a:t>
            </a:r>
            <a:r>
              <a:rPr lang="en-US" sz="2200" i="1" dirty="0"/>
              <a:t>host website&gt;reference materials</a:t>
            </a:r>
            <a:r>
              <a:rPr lang="en-US" dirty="0"/>
              <a:t>)</a:t>
            </a:r>
          </a:p>
          <a:p>
            <a:pPr lvl="1"/>
            <a:r>
              <a:rPr lang="en-US" dirty="0"/>
              <a:t>Contains detailed descriptions of expectations, success activities, applicable policies, and general info.</a:t>
            </a:r>
          </a:p>
          <a:p>
            <a:r>
              <a:rPr lang="en-US"/>
              <a:t>Guest Experience </a:t>
            </a:r>
            <a:r>
              <a:rPr lang="en-US" dirty="0"/>
              <a:t>T</a:t>
            </a:r>
            <a:r>
              <a:rPr lang="en-US"/>
              <a:t>rail </a:t>
            </a:r>
            <a:r>
              <a:rPr lang="en-US" dirty="0"/>
              <a:t>/ Mammoth Way (</a:t>
            </a:r>
            <a:r>
              <a:rPr lang="en-US" sz="2600" i="1" dirty="0"/>
              <a:t>found in manual</a:t>
            </a:r>
            <a:r>
              <a:rPr lang="en-US" dirty="0"/>
              <a:t>)</a:t>
            </a:r>
          </a:p>
          <a:p>
            <a:pPr lvl="1"/>
            <a:r>
              <a:rPr lang="en-US" dirty="0"/>
              <a:t>Guide to providing the best guest experience possible.</a:t>
            </a:r>
          </a:p>
          <a:p>
            <a:r>
              <a:rPr lang="en-US" dirty="0"/>
              <a:t>Daily briefing (</a:t>
            </a:r>
            <a:r>
              <a:rPr lang="en-US" sz="2200" i="1" dirty="0"/>
              <a:t>found on host website home page</a:t>
            </a:r>
            <a:r>
              <a:rPr lang="en-US" dirty="0"/>
              <a:t>)</a:t>
            </a:r>
          </a:p>
          <a:p>
            <a:pPr lvl="1"/>
            <a:r>
              <a:rPr lang="en-US" dirty="0"/>
              <a:t>Resource for finding today’s activity and ticket prices</a:t>
            </a:r>
          </a:p>
          <a:p>
            <a:pPr marL="457200" indent="-457200">
              <a:buFont typeface="+mj-lt"/>
              <a:buAutoNum type="arabicPeriod"/>
            </a:pPr>
            <a:endParaRPr lang="en-US" dirty="0"/>
          </a:p>
        </p:txBody>
      </p:sp>
    </p:spTree>
    <p:extLst>
      <p:ext uri="{BB962C8B-B14F-4D97-AF65-F5344CB8AC3E}">
        <p14:creationId xmlns:p14="http://schemas.microsoft.com/office/powerpoint/2010/main" val="343175031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129762"/>
            <a:ext cx="10363200" cy="4961072"/>
          </a:xfrm>
          <a:effectLst>
            <a:outerShdw blurRad="50800" dist="38100" dir="5400000" algn="t" rotWithShape="0">
              <a:prstClr val="black">
                <a:alpha val="40000"/>
              </a:prstClr>
            </a:outerShdw>
          </a:effectLst>
        </p:spPr>
        <p:txBody>
          <a:bodyPr>
            <a:normAutofit/>
          </a:bodyPr>
          <a:lstStyle/>
          <a:p>
            <a:r>
              <a:rPr lang="en-US" dirty="0"/>
              <a:t>Thank you for reviewing </a:t>
            </a:r>
            <a:r>
              <a:rPr lang="en-US"/>
              <a:t>the 2025 </a:t>
            </a:r>
            <a:r>
              <a:rPr lang="en-US" dirty="0"/>
              <a:t>Summer Host/Naturalist Information</a:t>
            </a:r>
            <a:br>
              <a:rPr lang="en-US" dirty="0"/>
            </a:br>
            <a:br>
              <a:rPr lang="en-US" dirty="0"/>
            </a:br>
            <a:r>
              <a:rPr lang="en-US" sz="7200" dirty="0">
                <a:effectLst>
                  <a:outerShdw blurRad="38100" dist="38100" dir="2700000" algn="tl">
                    <a:srgbClr val="000000">
                      <a:alpha val="43137"/>
                    </a:srgbClr>
                  </a:outerShdw>
                </a:effectLst>
                <a:latin typeface="+mn-lt"/>
              </a:rPr>
              <a:t> Have A Mammoth Day!</a:t>
            </a:r>
            <a:br>
              <a:rPr lang="en-US" sz="7200" dirty="0">
                <a:effectLst>
                  <a:outerShdw blurRad="38100" dist="38100" dir="2700000" algn="tl">
                    <a:srgbClr val="000000">
                      <a:alpha val="43137"/>
                    </a:srgbClr>
                  </a:outerShdw>
                </a:effectLst>
                <a:latin typeface="+mn-lt"/>
              </a:rPr>
            </a:br>
            <a:endParaRPr lang="en-US" sz="7200" dirty="0">
              <a:effectLst>
                <a:outerShdw blurRad="38100" dist="38100" dir="2700000" algn="tl">
                  <a:srgbClr val="000000">
                    <a:alpha val="43137"/>
                  </a:srgbClr>
                </a:outerShdw>
              </a:effectLst>
              <a:latin typeface="+mn-lt"/>
            </a:endParaRPr>
          </a:p>
        </p:txBody>
      </p:sp>
    </p:spTree>
    <p:extLst>
      <p:ext uri="{BB962C8B-B14F-4D97-AF65-F5344CB8AC3E}">
        <p14:creationId xmlns:p14="http://schemas.microsoft.com/office/powerpoint/2010/main" val="36599341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effectLst>
            <a:outerShdw blurRad="50800" dist="38100" dir="5400000" algn="t" rotWithShape="0">
              <a:prstClr val="black">
                <a:alpha val="40000"/>
              </a:prstClr>
            </a:outerShdw>
          </a:effectLst>
        </p:spPr>
        <p:txBody>
          <a:bodyPr>
            <a:normAutofit fontScale="90000"/>
          </a:bodyPr>
          <a:lstStyle/>
          <a:p>
            <a:r>
              <a:rPr lang="en-US" dirty="0"/>
              <a:t>The most critical topics for summer safety</a:t>
            </a:r>
          </a:p>
        </p:txBody>
      </p:sp>
      <p:sp>
        <p:nvSpPr>
          <p:cNvPr id="3" name="Content Placeholder 2"/>
          <p:cNvSpPr>
            <a:spLocks noGrp="1"/>
          </p:cNvSpPr>
          <p:nvPr>
            <p:ph idx="1"/>
          </p:nvPr>
        </p:nvSpPr>
        <p:spPr/>
        <p:txBody>
          <a:bodyPr>
            <a:noAutofit/>
          </a:bodyPr>
          <a:lstStyle/>
          <a:p>
            <a:r>
              <a:rPr lang="en-US" sz="4000" dirty="0"/>
              <a:t>Personal awareness</a:t>
            </a:r>
          </a:p>
          <a:p>
            <a:r>
              <a:rPr lang="en-US" sz="4000" dirty="0"/>
              <a:t>Summer thunderstorms protocol</a:t>
            </a:r>
          </a:p>
          <a:p>
            <a:r>
              <a:rPr lang="en-US" sz="4000" dirty="0"/>
              <a:t>Spatial awareness</a:t>
            </a:r>
          </a:p>
          <a:p>
            <a:r>
              <a:rPr lang="en-US" sz="4000" dirty="0"/>
              <a:t>See Something, Say Something</a:t>
            </a:r>
          </a:p>
        </p:txBody>
      </p:sp>
    </p:spTree>
    <p:extLst>
      <p:ext uri="{BB962C8B-B14F-4D97-AF65-F5344CB8AC3E}">
        <p14:creationId xmlns:p14="http://schemas.microsoft.com/office/powerpoint/2010/main" val="14979307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effectLst>
            <a:outerShdw blurRad="50800" dist="38100" dir="5400000" algn="t" rotWithShape="0">
              <a:prstClr val="black">
                <a:alpha val="40000"/>
              </a:prstClr>
            </a:outerShdw>
          </a:effectLst>
        </p:spPr>
        <p:txBody>
          <a:bodyPr>
            <a:normAutofit/>
          </a:bodyPr>
          <a:lstStyle/>
          <a:p>
            <a:r>
              <a:rPr lang="en-US" dirty="0"/>
              <a:t>Personal Awareness</a:t>
            </a:r>
          </a:p>
        </p:txBody>
      </p:sp>
      <p:sp>
        <p:nvSpPr>
          <p:cNvPr id="3" name="Content Placeholder 2"/>
          <p:cNvSpPr>
            <a:spLocks noGrp="1"/>
          </p:cNvSpPr>
          <p:nvPr>
            <p:ph idx="1"/>
          </p:nvPr>
        </p:nvSpPr>
        <p:spPr/>
        <p:txBody>
          <a:bodyPr>
            <a:normAutofit lnSpcReduction="10000"/>
          </a:bodyPr>
          <a:lstStyle/>
          <a:p>
            <a:r>
              <a:rPr lang="en-US" dirty="0"/>
              <a:t>Be aware of your well-being</a:t>
            </a:r>
          </a:p>
          <a:p>
            <a:pPr lvl="1"/>
            <a:r>
              <a:rPr lang="en-US" dirty="0"/>
              <a:t>Protect yourself from the sun</a:t>
            </a:r>
          </a:p>
          <a:p>
            <a:pPr lvl="2"/>
            <a:r>
              <a:rPr lang="en-US" dirty="0"/>
              <a:t>Sunscreen or other sun protection, for example long sleeves</a:t>
            </a:r>
          </a:p>
          <a:p>
            <a:pPr lvl="2"/>
            <a:r>
              <a:rPr lang="en-US" dirty="0"/>
              <a:t>Hat, eye protection</a:t>
            </a:r>
          </a:p>
          <a:p>
            <a:pPr lvl="2"/>
            <a:r>
              <a:rPr lang="en-US" dirty="0"/>
              <a:t>HYDRATION</a:t>
            </a:r>
          </a:p>
          <a:p>
            <a:pPr lvl="1"/>
            <a:r>
              <a:rPr lang="en-US" dirty="0"/>
              <a:t>Stamina </a:t>
            </a:r>
          </a:p>
          <a:p>
            <a:pPr lvl="2"/>
            <a:r>
              <a:rPr lang="en-US" dirty="0"/>
              <a:t>Avoid standing in one place too long</a:t>
            </a:r>
          </a:p>
          <a:p>
            <a:pPr lvl="2"/>
            <a:r>
              <a:rPr lang="en-US" dirty="0"/>
              <a:t>Take appropriate breaks</a:t>
            </a:r>
          </a:p>
          <a:p>
            <a:pPr lvl="1"/>
            <a:r>
              <a:rPr lang="en-US" dirty="0"/>
              <a:t>Weather</a:t>
            </a:r>
          </a:p>
          <a:p>
            <a:pPr lvl="2"/>
            <a:r>
              <a:rPr lang="en-US" dirty="0"/>
              <a:t>Prepare for changing weather</a:t>
            </a:r>
          </a:p>
        </p:txBody>
      </p:sp>
    </p:spTree>
    <p:extLst>
      <p:ext uri="{BB962C8B-B14F-4D97-AF65-F5344CB8AC3E}">
        <p14:creationId xmlns:p14="http://schemas.microsoft.com/office/powerpoint/2010/main" val="26776031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effectLst>
            <a:outerShdw blurRad="50800" dist="38100" dir="5400000" algn="t" rotWithShape="0">
              <a:prstClr val="black">
                <a:alpha val="40000"/>
              </a:prstClr>
            </a:outerShdw>
          </a:effectLst>
        </p:spPr>
        <p:txBody>
          <a:bodyPr>
            <a:normAutofit/>
          </a:bodyPr>
          <a:lstStyle/>
          <a:p>
            <a:r>
              <a:rPr lang="en-US" b="1" dirty="0">
                <a:solidFill>
                  <a:schemeClr val="accent5">
                    <a:lumMod val="50000"/>
                  </a:schemeClr>
                </a:solidFill>
                <a:latin typeface="Century Gothic" panose="020B0502020202020204" pitchFamily="34" charset="0"/>
              </a:rPr>
              <a:t>Summer Thunderstorms</a:t>
            </a:r>
          </a:p>
        </p:txBody>
      </p:sp>
      <p:sp>
        <p:nvSpPr>
          <p:cNvPr id="3" name="Content Placeholder 2"/>
          <p:cNvSpPr>
            <a:spLocks noGrp="1"/>
          </p:cNvSpPr>
          <p:nvPr>
            <p:ph idx="1"/>
          </p:nvPr>
        </p:nvSpPr>
        <p:spPr>
          <a:xfrm>
            <a:off x="718088" y="1417639"/>
            <a:ext cx="10972800" cy="4879008"/>
          </a:xfrm>
        </p:spPr>
        <p:txBody>
          <a:bodyPr>
            <a:normAutofit fontScale="92500" lnSpcReduction="10000"/>
          </a:bodyPr>
          <a:lstStyle/>
          <a:p>
            <a:r>
              <a:rPr lang="en-US" dirty="0"/>
              <a:t>Mammoth’s Mountain Operations</a:t>
            </a:r>
          </a:p>
          <a:p>
            <a:pPr lvl="1"/>
            <a:r>
              <a:rPr lang="en-US" sz="2600" dirty="0"/>
              <a:t>Monitors any storms in the area and announces activity within 20 miles on the Mammoth Mountain radio</a:t>
            </a:r>
          </a:p>
          <a:p>
            <a:pPr lvl="1"/>
            <a:r>
              <a:rPr lang="en-US" sz="2600" dirty="0"/>
              <a:t>Attempt to avoid potential exposure</a:t>
            </a:r>
          </a:p>
          <a:p>
            <a:pPr lvl="1"/>
            <a:r>
              <a:rPr lang="en-US" sz="2600" dirty="0"/>
              <a:t>The warning system used and announced over the radio</a:t>
            </a:r>
          </a:p>
          <a:p>
            <a:pPr lvl="2"/>
            <a:r>
              <a:rPr lang="en-US" dirty="0"/>
              <a:t>Lightning 12 – 20 miles away generates an advisory alert</a:t>
            </a:r>
          </a:p>
          <a:p>
            <a:pPr lvl="2"/>
            <a:r>
              <a:rPr lang="en-US" dirty="0"/>
              <a:t>Lightning 8 – 12 miles away generates a cautionary alert – scenic riders are stopped from loading the Panorama Gondola and all riders at the top or McCoy are immediately downloaded</a:t>
            </a:r>
          </a:p>
          <a:p>
            <a:pPr lvl="2"/>
            <a:r>
              <a:rPr lang="en-US" dirty="0"/>
              <a:t>Lighting closer than 8 miles closes all lifts and activities at the Adventure Center but not Mammoth Mountain Bike Park trails or buses</a:t>
            </a:r>
          </a:p>
          <a:p>
            <a:pPr lvl="2"/>
            <a:r>
              <a:rPr lang="en-US" dirty="0"/>
              <a:t>Operation </a:t>
            </a:r>
            <a:r>
              <a:rPr lang="en-US" b="1" dirty="0"/>
              <a:t>MAY</a:t>
            </a:r>
            <a:r>
              <a:rPr lang="en-US" dirty="0"/>
              <a:t> recommence when no lightning has occurred within the cautionary range (8 -12 miles) during the last 15 minutes</a:t>
            </a:r>
          </a:p>
          <a:p>
            <a:pPr marL="457200" lvl="1" indent="0">
              <a:buNone/>
            </a:pPr>
            <a:endParaRPr lang="en-US" dirty="0"/>
          </a:p>
          <a:p>
            <a:pPr marL="457200" lvl="1" indent="0">
              <a:buNone/>
            </a:pPr>
            <a:endParaRPr lang="en-US" dirty="0"/>
          </a:p>
        </p:txBody>
      </p:sp>
    </p:spTree>
    <p:extLst>
      <p:ext uri="{BB962C8B-B14F-4D97-AF65-F5344CB8AC3E}">
        <p14:creationId xmlns:p14="http://schemas.microsoft.com/office/powerpoint/2010/main" val="28930622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3">
                                            <p:txEl>
                                              <p:pRg st="7" end="7"/>
                                            </p:txEl>
                                          </p:spTgt>
                                        </p:tgtEl>
                                        <p:attrNameLst>
                                          <p:attrName>style.visibility</p:attrName>
                                        </p:attrNameLst>
                                      </p:cBhvr>
                                      <p:to>
                                        <p:strVal val="visible"/>
                                      </p:to>
                                    </p:set>
                                    <p:animEffect transition="in" filter="fade">
                                      <p:cBhvr>
                                        <p:cTn id="40"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effectLst>
            <a:outerShdw blurRad="50800" dist="38100" dir="5400000" algn="t" rotWithShape="0">
              <a:prstClr val="black">
                <a:alpha val="40000"/>
              </a:prstClr>
            </a:outerShdw>
          </a:effectLst>
        </p:spPr>
        <p:txBody>
          <a:bodyPr>
            <a:normAutofit/>
          </a:bodyPr>
          <a:lstStyle/>
          <a:p>
            <a:r>
              <a:rPr lang="en-US" b="1" dirty="0">
                <a:solidFill>
                  <a:schemeClr val="accent5">
                    <a:lumMod val="50000"/>
                  </a:schemeClr>
                </a:solidFill>
                <a:latin typeface="Century Gothic" panose="020B0502020202020204" pitchFamily="34" charset="0"/>
              </a:rPr>
              <a:t>Spatial Awareness</a:t>
            </a:r>
          </a:p>
        </p:txBody>
      </p:sp>
      <p:sp>
        <p:nvSpPr>
          <p:cNvPr id="3" name="Content Placeholder 2"/>
          <p:cNvSpPr>
            <a:spLocks noGrp="1"/>
          </p:cNvSpPr>
          <p:nvPr>
            <p:ph idx="1"/>
          </p:nvPr>
        </p:nvSpPr>
        <p:spPr/>
        <p:txBody>
          <a:bodyPr>
            <a:normAutofit lnSpcReduction="10000"/>
          </a:bodyPr>
          <a:lstStyle/>
          <a:p>
            <a:r>
              <a:rPr lang="en-US" dirty="0"/>
              <a:t>Be aware of what and who is around you</a:t>
            </a:r>
          </a:p>
          <a:p>
            <a:pPr lvl="1"/>
            <a:r>
              <a:rPr lang="en-US" dirty="0"/>
              <a:t>Always be prepared for drivers unfamiliar with our summer driving pattern in loading/unloading</a:t>
            </a:r>
          </a:p>
          <a:p>
            <a:pPr lvl="1"/>
            <a:r>
              <a:rPr lang="en-US" dirty="0"/>
              <a:t>Look for small children who might be separated from their families</a:t>
            </a:r>
          </a:p>
          <a:p>
            <a:pPr lvl="1"/>
            <a:r>
              <a:rPr lang="en-US" dirty="0"/>
              <a:t>Many guests can be out of their comfort zone; empathize and assist</a:t>
            </a:r>
          </a:p>
          <a:p>
            <a:pPr lvl="1"/>
            <a:r>
              <a:rPr lang="en-US" dirty="0"/>
              <a:t>Use the crosswalk to cross the road after 203 opens fully to the Minaret Vista</a:t>
            </a:r>
          </a:p>
          <a:p>
            <a:pPr lvl="1"/>
            <a:r>
              <a:rPr lang="en-US" dirty="0"/>
              <a:t>Ask bike riders in the Adventure Center to walk their bikes</a:t>
            </a:r>
          </a:p>
        </p:txBody>
      </p:sp>
    </p:spTree>
    <p:extLst>
      <p:ext uri="{BB962C8B-B14F-4D97-AF65-F5344CB8AC3E}">
        <p14:creationId xmlns:p14="http://schemas.microsoft.com/office/powerpoint/2010/main" val="43718388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See Something, Say Something</a:t>
            </a:r>
          </a:p>
        </p:txBody>
      </p:sp>
      <p:sp>
        <p:nvSpPr>
          <p:cNvPr id="3" name="Content Placeholder 2"/>
          <p:cNvSpPr>
            <a:spLocks noGrp="1"/>
          </p:cNvSpPr>
          <p:nvPr>
            <p:ph idx="1"/>
          </p:nvPr>
        </p:nvSpPr>
        <p:spPr>
          <a:xfrm>
            <a:off x="609600" y="1567544"/>
            <a:ext cx="10972800" cy="4846004"/>
          </a:xfrm>
        </p:spPr>
        <p:txBody>
          <a:bodyPr>
            <a:normAutofit fontScale="92500" lnSpcReduction="20000"/>
          </a:bodyPr>
          <a:lstStyle/>
          <a:p>
            <a:r>
              <a:rPr lang="en-US" dirty="0"/>
              <a:t>Hosts and Naturalists, or guests who share information, are often able to see something that could be wrong</a:t>
            </a:r>
          </a:p>
          <a:p>
            <a:pPr lvl="1"/>
            <a:r>
              <a:rPr lang="en-US" dirty="0"/>
              <a:t>Do not ignore problems as our team can help prevent a bigger problem from arising </a:t>
            </a:r>
          </a:p>
          <a:p>
            <a:pPr lvl="1"/>
            <a:r>
              <a:rPr lang="en-US" dirty="0"/>
              <a:t>Suggestions of things to look for</a:t>
            </a:r>
          </a:p>
          <a:p>
            <a:pPr lvl="2"/>
            <a:r>
              <a:rPr lang="en-US" dirty="0"/>
              <a:t>Notice a guest who is struggling with the altitude</a:t>
            </a:r>
          </a:p>
          <a:p>
            <a:pPr lvl="2"/>
            <a:r>
              <a:rPr lang="en-US" dirty="0"/>
              <a:t>Trip hazards</a:t>
            </a:r>
          </a:p>
          <a:p>
            <a:pPr lvl="2"/>
            <a:r>
              <a:rPr lang="en-US" dirty="0"/>
              <a:t>Equipment concerns</a:t>
            </a:r>
          </a:p>
          <a:p>
            <a:pPr lvl="2"/>
            <a:r>
              <a:rPr lang="en-US" dirty="0"/>
              <a:t>Loose pets</a:t>
            </a:r>
          </a:p>
          <a:p>
            <a:pPr lvl="2"/>
            <a:r>
              <a:rPr lang="en-US" dirty="0"/>
              <a:t>Smoke</a:t>
            </a:r>
          </a:p>
          <a:p>
            <a:pPr lvl="1"/>
            <a:r>
              <a:rPr lang="en-US" dirty="0"/>
              <a:t>Call 760.934.2571, ext. 3250 to share most problems</a:t>
            </a:r>
          </a:p>
          <a:p>
            <a:pPr lvl="1"/>
            <a:r>
              <a:rPr lang="en-US"/>
              <a:t>Call 760.934.0611 </a:t>
            </a:r>
            <a:r>
              <a:rPr lang="en-US" dirty="0"/>
              <a:t>if it is urgent (guest health problems, lost child)</a:t>
            </a:r>
          </a:p>
        </p:txBody>
      </p:sp>
    </p:spTree>
    <p:extLst>
      <p:ext uri="{BB962C8B-B14F-4D97-AF65-F5344CB8AC3E}">
        <p14:creationId xmlns:p14="http://schemas.microsoft.com/office/powerpoint/2010/main" val="2791729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additive="base">
                                        <p:cTn id="15"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 calcmode="lin" valueType="num">
                                      <p:cBhvr additive="base">
                                        <p:cTn id="2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 calcmode="lin" valueType="num">
                                      <p:cBhvr additive="base">
                                        <p:cTn id="2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 calcmode="lin" valueType="num">
                                      <p:cBhvr additive="base">
                                        <p:cTn id="3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nodeType="clickEffect">
                                  <p:stCondLst>
                                    <p:cond delay="0"/>
                                  </p:stCondLst>
                                  <p:childTnLst>
                                    <p:set>
                                      <p:cBhvr>
                                        <p:cTn id="46" dur="1" fill="hold">
                                          <p:stCondLst>
                                            <p:cond delay="0"/>
                                          </p:stCondLst>
                                        </p:cTn>
                                        <p:tgtEl>
                                          <p:spTgt spid="3">
                                            <p:txEl>
                                              <p:pRg st="6" end="6"/>
                                            </p:txEl>
                                          </p:spTgt>
                                        </p:tgtEl>
                                        <p:attrNameLst>
                                          <p:attrName>style.visibility</p:attrName>
                                        </p:attrNameLst>
                                      </p:cBhvr>
                                      <p:to>
                                        <p:strVal val="visible"/>
                                      </p:to>
                                    </p:set>
                                    <p:animEffect transition="in" filter="fade">
                                      <p:cBhvr>
                                        <p:cTn id="47" dur="1000"/>
                                        <p:tgtEl>
                                          <p:spTgt spid="3">
                                            <p:txEl>
                                              <p:pRg st="6" end="6"/>
                                            </p:txEl>
                                          </p:spTgt>
                                        </p:tgtEl>
                                      </p:cBhvr>
                                    </p:animEffect>
                                    <p:anim calcmode="lin" valueType="num">
                                      <p:cBhvr>
                                        <p:cTn id="48"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9"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45" presetClass="entr" presetSubtype="0" fill="hold" nodeType="clickEffect">
                                  <p:stCondLst>
                                    <p:cond delay="0"/>
                                  </p:stCondLst>
                                  <p:childTnLst>
                                    <p:set>
                                      <p:cBhvr>
                                        <p:cTn id="53" dur="1" fill="hold">
                                          <p:stCondLst>
                                            <p:cond delay="0"/>
                                          </p:stCondLst>
                                        </p:cTn>
                                        <p:tgtEl>
                                          <p:spTgt spid="3">
                                            <p:txEl>
                                              <p:pRg st="7" end="7"/>
                                            </p:txEl>
                                          </p:spTgt>
                                        </p:tgtEl>
                                        <p:attrNameLst>
                                          <p:attrName>style.visibility</p:attrName>
                                        </p:attrNameLst>
                                      </p:cBhvr>
                                      <p:to>
                                        <p:strVal val="visible"/>
                                      </p:to>
                                    </p:set>
                                    <p:animEffect transition="in" filter="fade">
                                      <p:cBhvr>
                                        <p:cTn id="54" dur="2000"/>
                                        <p:tgtEl>
                                          <p:spTgt spid="3">
                                            <p:txEl>
                                              <p:pRg st="7" end="7"/>
                                            </p:txEl>
                                          </p:spTgt>
                                        </p:tgtEl>
                                      </p:cBhvr>
                                    </p:animEffect>
                                    <p:anim calcmode="lin" valueType="num">
                                      <p:cBhvr>
                                        <p:cTn id="55" dur="2000" fill="hold"/>
                                        <p:tgtEl>
                                          <p:spTgt spid="3">
                                            <p:txEl>
                                              <p:pRg st="7" end="7"/>
                                            </p:txEl>
                                          </p:spTgt>
                                        </p:tgtEl>
                                        <p:attrNameLst>
                                          <p:attrName>ppt_w</p:attrName>
                                        </p:attrNameLst>
                                      </p:cBhvr>
                                      <p:tavLst>
                                        <p:tav tm="0" fmla="#ppt_w*sin(2.5*pi*$)">
                                          <p:val>
                                            <p:fltVal val="0"/>
                                          </p:val>
                                        </p:tav>
                                        <p:tav tm="100000">
                                          <p:val>
                                            <p:fltVal val="1"/>
                                          </p:val>
                                        </p:tav>
                                      </p:tavLst>
                                    </p:anim>
                                    <p:anim calcmode="lin" valueType="num">
                                      <p:cBhvr>
                                        <p:cTn id="56" dur="2000" fill="hold"/>
                                        <p:tgtEl>
                                          <p:spTgt spid="3">
                                            <p:txEl>
                                              <p:pRg st="7" end="7"/>
                                            </p:txEl>
                                          </p:spTgt>
                                        </p:tgtEl>
                                        <p:attrNameLst>
                                          <p:attrName>ppt_h</p:attrName>
                                        </p:attrNameLst>
                                      </p:cBhvr>
                                      <p:tavLst>
                                        <p:tav tm="0">
                                          <p:val>
                                            <p:strVal val="#ppt_h"/>
                                          </p:val>
                                        </p:tav>
                                        <p:tav tm="100000">
                                          <p:val>
                                            <p:strVal val="#ppt_h"/>
                                          </p:val>
                                        </p:tav>
                                      </p:tavLst>
                                    </p:anim>
                                  </p:childTnLst>
                                </p:cTn>
                              </p:par>
                            </p:childTnLst>
                          </p:cTn>
                        </p:par>
                      </p:childTnLst>
                    </p:cTn>
                  </p:par>
                  <p:par>
                    <p:cTn id="57" fill="hold">
                      <p:stCondLst>
                        <p:cond delay="indefinite"/>
                      </p:stCondLst>
                      <p:childTnLst>
                        <p:par>
                          <p:cTn id="58" fill="hold">
                            <p:stCondLst>
                              <p:cond delay="0"/>
                            </p:stCondLst>
                            <p:childTnLst>
                              <p:par>
                                <p:cTn id="59" presetID="45" presetClass="entr" presetSubtype="0" fill="hold" nodeType="click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Effect transition="in" filter="fade">
                                      <p:cBhvr>
                                        <p:cTn id="61" dur="2000"/>
                                        <p:tgtEl>
                                          <p:spTgt spid="3">
                                            <p:txEl>
                                              <p:pRg st="8" end="8"/>
                                            </p:txEl>
                                          </p:spTgt>
                                        </p:tgtEl>
                                      </p:cBhvr>
                                    </p:animEffect>
                                    <p:anim calcmode="lin" valueType="num">
                                      <p:cBhvr>
                                        <p:cTn id="62" dur="2000" fill="hold"/>
                                        <p:tgtEl>
                                          <p:spTgt spid="3">
                                            <p:txEl>
                                              <p:pRg st="8" end="8"/>
                                            </p:txEl>
                                          </p:spTgt>
                                        </p:tgtEl>
                                        <p:attrNameLst>
                                          <p:attrName>ppt_w</p:attrName>
                                        </p:attrNameLst>
                                      </p:cBhvr>
                                      <p:tavLst>
                                        <p:tav tm="0" fmla="#ppt_w*sin(2.5*pi*$)">
                                          <p:val>
                                            <p:fltVal val="0"/>
                                          </p:val>
                                        </p:tav>
                                        <p:tav tm="100000">
                                          <p:val>
                                            <p:fltVal val="1"/>
                                          </p:val>
                                        </p:tav>
                                      </p:tavLst>
                                    </p:anim>
                                    <p:anim calcmode="lin" valueType="num">
                                      <p:cBhvr>
                                        <p:cTn id="63" dur="2000" fill="hold"/>
                                        <p:tgtEl>
                                          <p:spTgt spid="3">
                                            <p:txEl>
                                              <p:pRg st="8" end="8"/>
                                            </p:txEl>
                                          </p:spTgt>
                                        </p:tgtEl>
                                        <p:attrNameLst>
                                          <p:attrName>ppt_h</p:attrName>
                                        </p:attrNameLst>
                                      </p:cBhvr>
                                      <p:tavLst>
                                        <p:tav tm="0">
                                          <p:val>
                                            <p:strVal val="#ppt_h"/>
                                          </p:val>
                                        </p:tav>
                                        <p:tav tm="100000">
                                          <p:val>
                                            <p:strVal val="#ppt_h"/>
                                          </p:val>
                                        </p:tav>
                                      </p:tavLst>
                                    </p:anim>
                                  </p:childTnLst>
                                </p:cTn>
                              </p:par>
                            </p:childTnLst>
                          </p:cTn>
                        </p:par>
                      </p:childTnLst>
                    </p:cTn>
                  </p:par>
                  <p:par>
                    <p:cTn id="64" fill="hold">
                      <p:stCondLst>
                        <p:cond delay="indefinite"/>
                      </p:stCondLst>
                      <p:childTnLst>
                        <p:par>
                          <p:cTn id="65" fill="hold">
                            <p:stCondLst>
                              <p:cond delay="0"/>
                            </p:stCondLst>
                            <p:childTnLst>
                              <p:par>
                                <p:cTn id="66" presetID="45" presetClass="entr" presetSubtype="0" fill="hold" nodeType="clickEffect">
                                  <p:stCondLst>
                                    <p:cond delay="0"/>
                                  </p:stCondLst>
                                  <p:childTnLst>
                                    <p:set>
                                      <p:cBhvr>
                                        <p:cTn id="67" dur="1" fill="hold">
                                          <p:stCondLst>
                                            <p:cond delay="0"/>
                                          </p:stCondLst>
                                        </p:cTn>
                                        <p:tgtEl>
                                          <p:spTgt spid="3">
                                            <p:txEl>
                                              <p:pRg st="9" end="9"/>
                                            </p:txEl>
                                          </p:spTgt>
                                        </p:tgtEl>
                                        <p:attrNameLst>
                                          <p:attrName>style.visibility</p:attrName>
                                        </p:attrNameLst>
                                      </p:cBhvr>
                                      <p:to>
                                        <p:strVal val="visible"/>
                                      </p:to>
                                    </p:set>
                                    <p:animEffect transition="in" filter="fade">
                                      <p:cBhvr>
                                        <p:cTn id="68" dur="2000"/>
                                        <p:tgtEl>
                                          <p:spTgt spid="3">
                                            <p:txEl>
                                              <p:pRg st="9" end="9"/>
                                            </p:txEl>
                                          </p:spTgt>
                                        </p:tgtEl>
                                      </p:cBhvr>
                                    </p:animEffect>
                                    <p:anim calcmode="lin" valueType="num">
                                      <p:cBhvr>
                                        <p:cTn id="69" dur="2000" fill="hold"/>
                                        <p:tgtEl>
                                          <p:spTgt spid="3">
                                            <p:txEl>
                                              <p:pRg st="9" end="9"/>
                                            </p:txEl>
                                          </p:spTgt>
                                        </p:tgtEl>
                                        <p:attrNameLst>
                                          <p:attrName>ppt_w</p:attrName>
                                        </p:attrNameLst>
                                      </p:cBhvr>
                                      <p:tavLst>
                                        <p:tav tm="0" fmla="#ppt_w*sin(2.5*pi*$)">
                                          <p:val>
                                            <p:fltVal val="0"/>
                                          </p:val>
                                        </p:tav>
                                        <p:tav tm="100000">
                                          <p:val>
                                            <p:fltVal val="1"/>
                                          </p:val>
                                        </p:tav>
                                      </p:tavLst>
                                    </p:anim>
                                    <p:anim calcmode="lin" valueType="num">
                                      <p:cBhvr>
                                        <p:cTn id="70" dur="2000" fill="hold"/>
                                        <p:tgtEl>
                                          <p:spTgt spid="3">
                                            <p:txEl>
                                              <p:pRg st="9" end="9"/>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Quiz</a:t>
            </a:r>
          </a:p>
        </p:txBody>
      </p:sp>
      <p:sp>
        <p:nvSpPr>
          <p:cNvPr id="3" name="Content Placeholder 2"/>
          <p:cNvSpPr>
            <a:spLocks noGrp="1"/>
          </p:cNvSpPr>
          <p:nvPr>
            <p:ph idx="1"/>
          </p:nvPr>
        </p:nvSpPr>
        <p:spPr>
          <a:xfrm>
            <a:off x="609600" y="1286359"/>
            <a:ext cx="10972800" cy="4804475"/>
          </a:xfrm>
          <a:gradFill flip="none" rotWithShape="1">
            <a:gsLst>
              <a:gs pos="0">
                <a:schemeClr val="tx2">
                  <a:lumMod val="20000"/>
                  <a:lumOff val="80000"/>
                  <a:shade val="30000"/>
                  <a:satMod val="115000"/>
                </a:schemeClr>
              </a:gs>
              <a:gs pos="50000">
                <a:schemeClr val="tx2">
                  <a:lumMod val="20000"/>
                  <a:lumOff val="80000"/>
                  <a:shade val="67500"/>
                  <a:satMod val="115000"/>
                </a:schemeClr>
              </a:gs>
              <a:gs pos="100000">
                <a:schemeClr val="tx2">
                  <a:lumMod val="20000"/>
                  <a:lumOff val="80000"/>
                  <a:shade val="100000"/>
                  <a:satMod val="115000"/>
                </a:schemeClr>
              </a:gs>
            </a:gsLst>
            <a:lin ang="16200000" scaled="1"/>
            <a:tileRect/>
          </a:gradFill>
        </p:spPr>
        <p:txBody>
          <a:bodyPr>
            <a:normAutofit fontScale="92500" lnSpcReduction="20000"/>
          </a:bodyPr>
          <a:lstStyle/>
          <a:p>
            <a:r>
              <a:rPr lang="en-US" dirty="0"/>
              <a:t>Who is the most important person to take care of?</a:t>
            </a:r>
          </a:p>
          <a:p>
            <a:endParaRPr lang="en-US" sz="1100" dirty="0"/>
          </a:p>
          <a:p>
            <a:r>
              <a:rPr lang="en-US" dirty="0"/>
              <a:t>What are ways to take care of yourself?</a:t>
            </a:r>
          </a:p>
          <a:p>
            <a:endParaRPr lang="en-US" sz="1100" dirty="0"/>
          </a:p>
          <a:p>
            <a:r>
              <a:rPr lang="en-US" dirty="0"/>
              <a:t>Why do we need to listen to the radio?</a:t>
            </a:r>
          </a:p>
          <a:p>
            <a:endParaRPr lang="en-US" sz="1100" dirty="0"/>
          </a:p>
          <a:p>
            <a:r>
              <a:rPr lang="en-US" dirty="0"/>
              <a:t>When does the Panorama Gondola stop loading guests during thunderstorms?</a:t>
            </a:r>
          </a:p>
          <a:p>
            <a:endParaRPr lang="en-US" sz="1100" dirty="0"/>
          </a:p>
          <a:p>
            <a:r>
              <a:rPr lang="en-US" dirty="0"/>
              <a:t>Why do we need to be careful when heading to the Adventure Center? </a:t>
            </a:r>
          </a:p>
          <a:p>
            <a:endParaRPr lang="en-US" sz="1100" dirty="0"/>
          </a:p>
          <a:p>
            <a:r>
              <a:rPr lang="en-US" dirty="0"/>
              <a:t>Why should you speak up when you see something that does not appear right?</a:t>
            </a:r>
          </a:p>
        </p:txBody>
      </p:sp>
    </p:spTree>
    <p:extLst>
      <p:ext uri="{BB962C8B-B14F-4D97-AF65-F5344CB8AC3E}">
        <p14:creationId xmlns:p14="http://schemas.microsoft.com/office/powerpoint/2010/main" val="98763611"/>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additive="base">
                                        <p:cTn id="15"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additive="base">
                                        <p:cTn id="2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 calcmode="lin" valueType="num">
                                      <p:cBhvr additive="base">
                                        <p:cTn id="3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anim calcmode="lin" valueType="num">
                                      <p:cBhvr additive="base">
                                        <p:cTn id="3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nodeType="clickEffect">
                                  <p:stCondLst>
                                    <p:cond delay="0"/>
                                  </p:stCondLst>
                                  <p:childTnLst>
                                    <p:set>
                                      <p:cBhvr>
                                        <p:cTn id="44" dur="1" fill="hold">
                                          <p:stCondLst>
                                            <p:cond delay="0"/>
                                          </p:stCondLst>
                                        </p:cTn>
                                        <p:tgtEl>
                                          <p:spTgt spid="3">
                                            <p:txEl>
                                              <p:pRg st="10" end="10"/>
                                            </p:txEl>
                                          </p:spTgt>
                                        </p:tgtEl>
                                        <p:attrNameLst>
                                          <p:attrName>style.visibility</p:attrName>
                                        </p:attrNameLst>
                                      </p:cBhvr>
                                      <p:to>
                                        <p:strVal val="visible"/>
                                      </p:to>
                                    </p:set>
                                    <p:anim calcmode="lin" valueType="num">
                                      <p:cBhvr additive="base">
                                        <p:cTn id="45"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MMSA_PP_WIDESCREEN_TEMPLATE" id="{9F3915EB-4E0D-C749-A9D0-4B7CD0DB16A6}" vid="{4E742A46-0B3D-4B47-AC15-D4197786F11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MMSA_PP_WIDESCREEN_TEMPLATE" id="{9F3915EB-4E0D-C749-A9D0-4B7CD0DB16A6}" vid="{4E742A46-0B3D-4B47-AC15-D4197786F118}"/>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2755</TotalTime>
  <Words>2673</Words>
  <Application>Microsoft Office PowerPoint</Application>
  <PresentationFormat>Widescreen</PresentationFormat>
  <Paragraphs>377</Paragraphs>
  <Slides>39</Slides>
  <Notes>2</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39</vt:i4>
      </vt:variant>
    </vt:vector>
  </HeadingPairs>
  <TitlesOfParts>
    <vt:vector size="47" baseType="lpstr">
      <vt:lpstr>Arial</vt:lpstr>
      <vt:lpstr>Calibri</vt:lpstr>
      <vt:lpstr>Century Gothic</vt:lpstr>
      <vt:lpstr>Gotham Pro</vt:lpstr>
      <vt:lpstr>GRAPHIK-SEMIBOLD</vt:lpstr>
      <vt:lpstr>Wingdings</vt:lpstr>
      <vt:lpstr>1_Office Theme</vt:lpstr>
      <vt:lpstr>Office Theme</vt:lpstr>
      <vt:lpstr>2025 Summer Host/Naturalist Kick Off </vt:lpstr>
      <vt:lpstr>The most critical topics for summer roles and responsibilities of Hosts and Naturalists</vt:lpstr>
      <vt:lpstr>Safety in the Summer</vt:lpstr>
      <vt:lpstr>The most critical topics for summer safety</vt:lpstr>
      <vt:lpstr>Personal Awareness</vt:lpstr>
      <vt:lpstr>Summer Thunderstorms</vt:lpstr>
      <vt:lpstr>Spatial Awareness</vt:lpstr>
      <vt:lpstr>See Something, Say Something</vt:lpstr>
      <vt:lpstr>Quiz</vt:lpstr>
      <vt:lpstr>Host and Naturalist Strategies</vt:lpstr>
      <vt:lpstr>1. Make our Guests understand we want them here</vt:lpstr>
      <vt:lpstr>2. Determine Desires and Promote Services</vt:lpstr>
      <vt:lpstr>3. Use Your Best Judgment</vt:lpstr>
      <vt:lpstr>4. Have a plan, but adapt as necessary</vt:lpstr>
      <vt:lpstr>Focusing on our Guests - Promote Our Business </vt:lpstr>
      <vt:lpstr>Quiz</vt:lpstr>
      <vt:lpstr>Quiz</vt:lpstr>
      <vt:lpstr>Mammoth Way We succeed by utilizing it!</vt:lpstr>
      <vt:lpstr>Mammoth Way – Guest Experience Trail</vt:lpstr>
      <vt:lpstr>Experience Standards</vt:lpstr>
      <vt:lpstr>Success Activities</vt:lpstr>
      <vt:lpstr>Quiz</vt:lpstr>
      <vt:lpstr>Host Scheduling with “When I Work”</vt:lpstr>
      <vt:lpstr>Availability</vt:lpstr>
      <vt:lpstr>Availability – Find out information on what is needed</vt:lpstr>
      <vt:lpstr>Adding Availability</vt:lpstr>
      <vt:lpstr>Safety Topics and Maximum Availability Form – Complete it by the 10th of each month!</vt:lpstr>
      <vt:lpstr>Changing Plans and Availability</vt:lpstr>
      <vt:lpstr>PowerPoint Presentation</vt:lpstr>
      <vt:lpstr>Your Availability Changed and you are Scheduled – What now?</vt:lpstr>
      <vt:lpstr>Drop Shift</vt:lpstr>
      <vt:lpstr>Drop Shift</vt:lpstr>
      <vt:lpstr>Swap Shifts</vt:lpstr>
      <vt:lpstr>Swap Shifts</vt:lpstr>
      <vt:lpstr>Oh No – I Woke with a Sore Throat, Now What?</vt:lpstr>
      <vt:lpstr>Quiz  </vt:lpstr>
      <vt:lpstr>Quiz  </vt:lpstr>
      <vt:lpstr>Important Resources</vt:lpstr>
      <vt:lpstr>Thank you for reviewing the 2025 Summer Host/Naturalist Information   Have A Mammoth Day! </vt:lpstr>
    </vt:vector>
  </TitlesOfParts>
  <Company>MMSA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2021 Summer Host/Naturalist Orientation</dc:title>
  <dc:creator>Anna Allen (MM)</dc:creator>
  <cp:lastModifiedBy>Anna Allen (MM)</cp:lastModifiedBy>
  <cp:revision>100</cp:revision>
  <dcterms:created xsi:type="dcterms:W3CDTF">2021-06-21T22:25:51Z</dcterms:created>
  <dcterms:modified xsi:type="dcterms:W3CDTF">2025-06-20T07:38:27Z</dcterms:modified>
</cp:coreProperties>
</file>