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3" r:id="rId4"/>
    <p:sldId id="297" r:id="rId5"/>
    <p:sldId id="298" r:id="rId6"/>
    <p:sldId id="257" r:id="rId7"/>
    <p:sldId id="305" r:id="rId8"/>
    <p:sldId id="294" r:id="rId9"/>
    <p:sldId id="287" r:id="rId10"/>
    <p:sldId id="288" r:id="rId11"/>
    <p:sldId id="299" r:id="rId12"/>
    <p:sldId id="272" r:id="rId13"/>
    <p:sldId id="273" r:id="rId14"/>
    <p:sldId id="274" r:id="rId15"/>
    <p:sldId id="276" r:id="rId16"/>
    <p:sldId id="275" r:id="rId17"/>
    <p:sldId id="300" r:id="rId18"/>
    <p:sldId id="278" r:id="rId19"/>
    <p:sldId id="285" r:id="rId20"/>
    <p:sldId id="265" r:id="rId21"/>
    <p:sldId id="271" r:id="rId22"/>
    <p:sldId id="282" r:id="rId23"/>
    <p:sldId id="281" r:id="rId24"/>
    <p:sldId id="283" r:id="rId25"/>
    <p:sldId id="301" r:id="rId26"/>
    <p:sldId id="267" r:id="rId27"/>
    <p:sldId id="304" r:id="rId28"/>
    <p:sldId id="30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75BBA9"/>
    <a:srgbClr val="699AC7"/>
    <a:srgbClr val="4246EE"/>
    <a:srgbClr val="5A83D6"/>
    <a:srgbClr val="6CA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4660"/>
  </p:normalViewPr>
  <p:slideViewPr>
    <p:cSldViewPr snapToGrid="0">
      <p:cViewPr varScale="1">
        <p:scale>
          <a:sx n="74" d="100"/>
          <a:sy n="74" d="100"/>
        </p:scale>
        <p:origin x="9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76D8F2-F6C4-4798-B80D-702D2DC245CD}"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284374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6D8F2-F6C4-4798-B80D-702D2DC245CD}"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310755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6D8F2-F6C4-4798-B80D-702D2DC245CD}"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51765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6D8F2-F6C4-4798-B80D-702D2DC245CD}"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209474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76D8F2-F6C4-4798-B80D-702D2DC245CD}"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191223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6D8F2-F6C4-4798-B80D-702D2DC245CD}"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14156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76D8F2-F6C4-4798-B80D-702D2DC245CD}" type="datetimeFigureOut">
              <a:rPr lang="en-US" smtClean="0"/>
              <a:t>6/18/2025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298578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76D8F2-F6C4-4798-B80D-702D2DC245CD}" type="datetimeFigureOut">
              <a:rPr lang="en-US" smtClean="0"/>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420934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6D8F2-F6C4-4798-B80D-702D2DC245CD}" type="datetimeFigureOut">
              <a:rPr lang="en-US" smtClean="0"/>
              <a:t>6/18/2025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300548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76D8F2-F6C4-4798-B80D-702D2DC245CD}"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400821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76D8F2-F6C4-4798-B80D-702D2DC245CD}"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47404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6D8F2-F6C4-4798-B80D-702D2DC245CD}" type="datetimeFigureOut">
              <a:rPr lang="en-US" smtClean="0"/>
              <a:t>6/18/2025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ECCB6-F776-449D-B653-A71375783BD0}" type="slidenum">
              <a:rPr lang="en-US" smtClean="0"/>
              <a:t>‹#›</a:t>
            </a:fld>
            <a:endParaRPr lang="en-US"/>
          </a:p>
        </p:txBody>
      </p:sp>
    </p:spTree>
    <p:extLst>
      <p:ext uri="{BB962C8B-B14F-4D97-AF65-F5344CB8AC3E}">
        <p14:creationId xmlns:p14="http://schemas.microsoft.com/office/powerpoint/2010/main" val="3288631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28" y="-632862"/>
            <a:ext cx="12192000" cy="9144000"/>
          </a:xfrm>
          <a:prstGeom prst="rect">
            <a:avLst/>
          </a:prstGeom>
        </p:spPr>
      </p:pic>
      <p:sp>
        <p:nvSpPr>
          <p:cNvPr id="2" name="Title 1"/>
          <p:cNvSpPr>
            <a:spLocks noGrp="1"/>
          </p:cNvSpPr>
          <p:nvPr>
            <p:ph type="title"/>
          </p:nvPr>
        </p:nvSpPr>
        <p:spPr>
          <a:xfrm>
            <a:off x="2290813" y="2613575"/>
            <a:ext cx="7561446" cy="1325563"/>
          </a:xfrm>
          <a:solidFill>
            <a:srgbClr val="75BBA9"/>
          </a:solidFill>
        </p:spPr>
        <p:txBody>
          <a:bodyPr/>
          <a:lstStyle/>
          <a:p>
            <a:pPr algn="ctr"/>
            <a:r>
              <a:rPr lang="en-US" b="1" dirty="0">
                <a:solidFill>
                  <a:schemeClr val="bg1"/>
                </a:solidFill>
              </a:rPr>
              <a:t>1153 Reference Information</a:t>
            </a:r>
          </a:p>
        </p:txBody>
      </p:sp>
    </p:spTree>
    <p:extLst>
      <p:ext uri="{BB962C8B-B14F-4D97-AF65-F5344CB8AC3E}">
        <p14:creationId xmlns:p14="http://schemas.microsoft.com/office/powerpoint/2010/main" val="3123687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008" y="73888"/>
            <a:ext cx="9842268" cy="5536276"/>
          </a:xfrm>
          <a:prstGeom prst="rect">
            <a:avLst/>
          </a:prstGeom>
        </p:spPr>
      </p:pic>
      <p:sp>
        <p:nvSpPr>
          <p:cNvPr id="5" name="TextBox 4"/>
          <p:cNvSpPr txBox="1"/>
          <p:nvPr/>
        </p:nvSpPr>
        <p:spPr>
          <a:xfrm>
            <a:off x="127591" y="5760720"/>
            <a:ext cx="11919097" cy="646331"/>
          </a:xfrm>
          <a:prstGeom prst="rect">
            <a:avLst/>
          </a:prstGeom>
          <a:noFill/>
        </p:spPr>
        <p:txBody>
          <a:bodyPr wrap="square" rtlCol="0">
            <a:spAutoFit/>
          </a:bodyPr>
          <a:lstStyle/>
          <a:p>
            <a:pPr algn="ctr"/>
            <a:r>
              <a:rPr lang="en-US" dirty="0"/>
              <a:t>This is what is displayed after clicking the right hand grey bar from the previous slide. Click any image to view it in full screen. Press the BACK button to come back to this screen. Press “Return to Slideshow” or BACK to exit the thumbnail screen. </a:t>
            </a:r>
          </a:p>
        </p:txBody>
      </p:sp>
    </p:spTree>
    <p:extLst>
      <p:ext uri="{BB962C8B-B14F-4D97-AF65-F5344CB8AC3E}">
        <p14:creationId xmlns:p14="http://schemas.microsoft.com/office/powerpoint/2010/main" val="255508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Quiz! </a:t>
            </a:r>
          </a:p>
        </p:txBody>
      </p:sp>
      <p:sp>
        <p:nvSpPr>
          <p:cNvPr id="3" name="Content Placeholder 2"/>
          <p:cNvSpPr>
            <a:spLocks noGrp="1"/>
          </p:cNvSpPr>
          <p:nvPr>
            <p:ph idx="1"/>
          </p:nvPr>
        </p:nvSpPr>
        <p:spPr>
          <a:xfrm>
            <a:off x="586509" y="1690688"/>
            <a:ext cx="11388436" cy="4351338"/>
          </a:xfrm>
        </p:spPr>
        <p:txBody>
          <a:bodyPr/>
          <a:lstStyle/>
          <a:p>
            <a:r>
              <a:rPr lang="en-US" dirty="0"/>
              <a:t>The ______ button on the trackpad acts as your left mouse click (equivalent to a 1 finger tap)</a:t>
            </a:r>
          </a:p>
          <a:p>
            <a:r>
              <a:rPr lang="en-US" dirty="0"/>
              <a:t>Use the ______ button to return to the previous page</a:t>
            </a:r>
          </a:p>
          <a:p>
            <a:r>
              <a:rPr lang="en-US" dirty="0"/>
              <a:t>Press _______ and _______ at the same time to expose the menu option to begin a slideshow (equivalent to a two finger tap)</a:t>
            </a:r>
          </a:p>
          <a:p>
            <a:r>
              <a:rPr lang="en-US" dirty="0"/>
              <a:t>How do you turn on and off the trackballs? </a:t>
            </a:r>
          </a:p>
          <a:p>
            <a:endParaRPr lang="en-US" dirty="0"/>
          </a:p>
        </p:txBody>
      </p:sp>
    </p:spTree>
    <p:extLst>
      <p:ext uri="{BB962C8B-B14F-4D97-AF65-F5344CB8AC3E}">
        <p14:creationId xmlns:p14="http://schemas.microsoft.com/office/powerpoint/2010/main" val="426073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2053244" y="3250276"/>
            <a:ext cx="8312" cy="65670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77934" y="3659654"/>
            <a:ext cx="4430683" cy="369332"/>
          </a:xfrm>
          <a:prstGeom prst="rect">
            <a:avLst/>
          </a:prstGeom>
          <a:noFill/>
        </p:spPr>
        <p:txBody>
          <a:bodyPr wrap="square" rtlCol="0">
            <a:spAutoFit/>
          </a:bodyPr>
          <a:lstStyle/>
          <a:p>
            <a:r>
              <a:rPr lang="en-US" b="1" dirty="0"/>
              <a:t>A white dot indicates sub menus</a:t>
            </a:r>
          </a:p>
        </p:txBody>
      </p:sp>
      <p:sp>
        <p:nvSpPr>
          <p:cNvPr id="7" name="TextBox 6"/>
          <p:cNvSpPr txBox="1"/>
          <p:nvPr/>
        </p:nvSpPr>
        <p:spPr>
          <a:xfrm>
            <a:off x="8027469" y="5043638"/>
            <a:ext cx="3811605" cy="400110"/>
          </a:xfrm>
          <a:prstGeom prst="rect">
            <a:avLst/>
          </a:prstGeom>
          <a:noFill/>
        </p:spPr>
        <p:txBody>
          <a:bodyPr wrap="square" rtlCol="0">
            <a:spAutoFit/>
          </a:bodyPr>
          <a:lstStyle/>
          <a:p>
            <a:r>
              <a:rPr lang="en-US" sz="2000" b="1" dirty="0"/>
              <a:t>No white dot means no sub menu </a:t>
            </a:r>
          </a:p>
        </p:txBody>
      </p:sp>
      <p:cxnSp>
        <p:nvCxnSpPr>
          <p:cNvPr id="9" name="Straight Arrow Connector 8"/>
          <p:cNvCxnSpPr>
            <a:stCxn id="7" idx="1"/>
          </p:cNvCxnSpPr>
          <p:nvPr/>
        </p:nvCxnSpPr>
        <p:spPr>
          <a:xfrm flipH="1">
            <a:off x="7671336" y="5243693"/>
            <a:ext cx="356133" cy="5507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53243" y="3790604"/>
            <a:ext cx="0" cy="51538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24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634" y="434940"/>
            <a:ext cx="9930064" cy="55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90088" y="6321722"/>
            <a:ext cx="4165501" cy="400110"/>
          </a:xfrm>
          <a:prstGeom prst="rect">
            <a:avLst/>
          </a:prstGeom>
          <a:noFill/>
        </p:spPr>
        <p:txBody>
          <a:bodyPr wrap="square" rtlCol="0">
            <a:spAutoFit/>
          </a:bodyPr>
          <a:lstStyle/>
          <a:p>
            <a:r>
              <a:rPr lang="en-US" sz="2000" b="1" dirty="0"/>
              <a:t>Touch here or swipe right to go back </a:t>
            </a:r>
          </a:p>
        </p:txBody>
      </p:sp>
      <p:cxnSp>
        <p:nvCxnSpPr>
          <p:cNvPr id="6" name="Straight Arrow Connector 5"/>
          <p:cNvCxnSpPr>
            <a:cxnSpLocks/>
            <a:endCxn id="6146" idx="2"/>
          </p:cNvCxnSpPr>
          <p:nvPr/>
        </p:nvCxnSpPr>
        <p:spPr>
          <a:xfrm flipV="1">
            <a:off x="5572550" y="6020601"/>
            <a:ext cx="549116" cy="5378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612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1055" y="4756727"/>
            <a:ext cx="1413163" cy="646331"/>
          </a:xfrm>
          <a:prstGeom prst="rect">
            <a:avLst/>
          </a:prstGeom>
          <a:noFill/>
        </p:spPr>
        <p:txBody>
          <a:bodyPr wrap="square" rtlCol="0">
            <a:spAutoFit/>
          </a:bodyPr>
          <a:lstStyle/>
          <a:p>
            <a:pPr algn="ctr"/>
            <a:r>
              <a:rPr lang="en-US" b="1" dirty="0"/>
              <a:t>Play/pause video</a:t>
            </a:r>
          </a:p>
        </p:txBody>
      </p:sp>
      <p:cxnSp>
        <p:nvCxnSpPr>
          <p:cNvPr id="6" name="Straight Arrow Connector 5"/>
          <p:cNvCxnSpPr/>
          <p:nvPr/>
        </p:nvCxnSpPr>
        <p:spPr>
          <a:xfrm>
            <a:off x="1487055" y="5163127"/>
            <a:ext cx="628072" cy="7481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252362" y="3418250"/>
            <a:ext cx="1570182" cy="646331"/>
          </a:xfrm>
          <a:prstGeom prst="rect">
            <a:avLst/>
          </a:prstGeom>
          <a:noFill/>
        </p:spPr>
        <p:txBody>
          <a:bodyPr wrap="square" rtlCol="0">
            <a:spAutoFit/>
          </a:bodyPr>
          <a:lstStyle/>
          <a:p>
            <a:pPr algn="ctr"/>
            <a:r>
              <a:rPr lang="en-US" b="1" dirty="0"/>
              <a:t>Mute/unmute sound</a:t>
            </a:r>
          </a:p>
        </p:txBody>
      </p:sp>
      <p:sp>
        <p:nvSpPr>
          <p:cNvPr id="11" name="TextBox 10"/>
          <p:cNvSpPr txBox="1"/>
          <p:nvPr/>
        </p:nvSpPr>
        <p:spPr>
          <a:xfrm>
            <a:off x="10206182" y="4267689"/>
            <a:ext cx="1847273" cy="923330"/>
          </a:xfrm>
          <a:prstGeom prst="rect">
            <a:avLst/>
          </a:prstGeom>
          <a:noFill/>
        </p:spPr>
        <p:txBody>
          <a:bodyPr wrap="square" rtlCol="0">
            <a:spAutoFit/>
          </a:bodyPr>
          <a:lstStyle/>
          <a:p>
            <a:pPr algn="ctr"/>
            <a:r>
              <a:rPr lang="en-US" b="1" dirty="0"/>
              <a:t>Enter/exit full screen</a:t>
            </a:r>
          </a:p>
          <a:p>
            <a:pPr algn="ctr"/>
            <a:endParaRPr lang="en-US" b="1" dirty="0"/>
          </a:p>
        </p:txBody>
      </p:sp>
      <p:sp>
        <p:nvSpPr>
          <p:cNvPr id="12" name="TextBox 11"/>
          <p:cNvSpPr txBox="1"/>
          <p:nvPr/>
        </p:nvSpPr>
        <p:spPr>
          <a:xfrm>
            <a:off x="10617200" y="5282985"/>
            <a:ext cx="1459345" cy="923330"/>
          </a:xfrm>
          <a:prstGeom prst="rect">
            <a:avLst/>
          </a:prstGeom>
          <a:noFill/>
        </p:spPr>
        <p:txBody>
          <a:bodyPr wrap="square" rtlCol="0">
            <a:spAutoFit/>
          </a:bodyPr>
          <a:lstStyle/>
          <a:p>
            <a:r>
              <a:rPr lang="en-US" b="1" dirty="0"/>
              <a:t>Adjust playing speed</a:t>
            </a:r>
          </a:p>
        </p:txBody>
      </p:sp>
      <p:cxnSp>
        <p:nvCxnSpPr>
          <p:cNvPr id="14" name="Straight Arrow Connector 13"/>
          <p:cNvCxnSpPr/>
          <p:nvPr/>
        </p:nvCxnSpPr>
        <p:spPr>
          <a:xfrm flipH="1">
            <a:off x="9374909" y="3602182"/>
            <a:ext cx="877453" cy="2216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707418" y="4590473"/>
            <a:ext cx="775855" cy="12746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0095345" y="5911273"/>
            <a:ext cx="52185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54035" y="4959819"/>
            <a:ext cx="3463637" cy="646331"/>
          </a:xfrm>
          <a:prstGeom prst="rect">
            <a:avLst/>
          </a:prstGeom>
          <a:noFill/>
        </p:spPr>
        <p:txBody>
          <a:bodyPr wrap="square" rtlCol="0">
            <a:spAutoFit/>
          </a:bodyPr>
          <a:lstStyle/>
          <a:p>
            <a:r>
              <a:rPr lang="en-US" b="1" dirty="0"/>
              <a:t>Touch and drag anywhere on this bar to skip to that part</a:t>
            </a:r>
          </a:p>
        </p:txBody>
      </p:sp>
      <p:cxnSp>
        <p:nvCxnSpPr>
          <p:cNvPr id="23" name="Straight Arrow Connector 22"/>
          <p:cNvCxnSpPr/>
          <p:nvPr/>
        </p:nvCxnSpPr>
        <p:spPr>
          <a:xfrm>
            <a:off x="4839855" y="5606150"/>
            <a:ext cx="286327" cy="434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0917382" y="1108364"/>
            <a:ext cx="775854" cy="92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1055" y="1108364"/>
            <a:ext cx="86821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38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p:nvSpPr>
        <p:spPr>
          <a:xfrm>
            <a:off x="2339742" y="2324501"/>
            <a:ext cx="4020953" cy="646331"/>
          </a:xfrm>
          <a:prstGeom prst="rect">
            <a:avLst/>
          </a:prstGeom>
          <a:noFill/>
        </p:spPr>
        <p:txBody>
          <a:bodyPr wrap="square" rtlCol="0">
            <a:spAutoFit/>
          </a:bodyPr>
          <a:lstStyle/>
          <a:p>
            <a:r>
              <a:rPr lang="en-US" b="1" dirty="0"/>
              <a:t>Blue dot means it leads to a website if you click on it. Websites are interactive  </a:t>
            </a:r>
          </a:p>
        </p:txBody>
      </p:sp>
      <p:sp>
        <p:nvSpPr>
          <p:cNvPr id="6" name="TextBox 5"/>
          <p:cNvSpPr txBox="1"/>
          <p:nvPr/>
        </p:nvSpPr>
        <p:spPr>
          <a:xfrm>
            <a:off x="2339742" y="3404937"/>
            <a:ext cx="4100362" cy="646331"/>
          </a:xfrm>
          <a:prstGeom prst="rect">
            <a:avLst/>
          </a:prstGeom>
          <a:noFill/>
        </p:spPr>
        <p:txBody>
          <a:bodyPr wrap="square" rtlCol="0">
            <a:spAutoFit/>
          </a:bodyPr>
          <a:lstStyle/>
          <a:p>
            <a:r>
              <a:rPr lang="en-US" b="1" dirty="0"/>
              <a:t>No blue dot just leads to another page. Non interactive </a:t>
            </a:r>
          </a:p>
        </p:txBody>
      </p:sp>
      <p:cxnSp>
        <p:nvCxnSpPr>
          <p:cNvPr id="3" name="Straight Arrow Connector 2"/>
          <p:cNvCxnSpPr/>
          <p:nvPr/>
        </p:nvCxnSpPr>
        <p:spPr>
          <a:xfrm flipH="1" flipV="1">
            <a:off x="1696453" y="2418348"/>
            <a:ext cx="643289" cy="10828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696453" y="3619818"/>
            <a:ext cx="643289" cy="10828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90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6776" r="21382" b="6140"/>
          <a:stretch/>
        </p:blipFill>
        <p:spPr>
          <a:xfrm>
            <a:off x="4178967" y="0"/>
            <a:ext cx="8033047" cy="6858000"/>
          </a:xfrm>
          <a:prstGeom prst="rect">
            <a:avLst/>
          </a:prstGeom>
        </p:spPr>
      </p:pic>
      <p:sp>
        <p:nvSpPr>
          <p:cNvPr id="6" name="TextBox 5"/>
          <p:cNvSpPr txBox="1"/>
          <p:nvPr/>
        </p:nvSpPr>
        <p:spPr>
          <a:xfrm>
            <a:off x="217417" y="412789"/>
            <a:ext cx="4367463" cy="6032421"/>
          </a:xfrm>
          <a:prstGeom prst="rect">
            <a:avLst/>
          </a:prstGeom>
          <a:noFill/>
        </p:spPr>
        <p:txBody>
          <a:bodyPr wrap="square" rtlCol="0">
            <a:spAutoFit/>
          </a:bodyPr>
          <a:lstStyle/>
          <a:p>
            <a:pPr algn="ctr"/>
            <a:r>
              <a:rPr lang="en-US" b="1" dirty="0"/>
              <a:t>  </a:t>
            </a:r>
            <a:r>
              <a:rPr lang="en-US" b="1" dirty="0" err="1"/>
              <a:t>CalTrans</a:t>
            </a:r>
            <a:r>
              <a:rPr lang="en-US" b="1" dirty="0"/>
              <a:t> Interactive Highway Map </a:t>
            </a:r>
          </a:p>
          <a:p>
            <a:pPr algn="ctr"/>
            <a:endParaRPr lang="en-US" sz="1600" b="1" dirty="0"/>
          </a:p>
          <a:p>
            <a:pPr marL="285750" indent="-285750">
              <a:buFont typeface="Arial" panose="020B0604020202020204" pitchFamily="34" charset="0"/>
              <a:buChar char="•"/>
            </a:pPr>
            <a:r>
              <a:rPr lang="en-US" sz="1600" dirty="0"/>
              <a:t>When opening any external site such as this, it will ask for a password. The password is 1153. Press both arrows on trackball simultaneously to pull up </a:t>
            </a:r>
            <a:r>
              <a:rPr lang="en-US" sz="1600" dirty="0" err="1"/>
              <a:t>numberpad</a:t>
            </a:r>
            <a:r>
              <a:rPr lang="en-US" sz="1600" dirty="0"/>
              <a:t> on screen.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It will start on a map of the US. In a few seconds, it will zoom into Mammoth</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Pinch with two fingers to zoom in and out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Touch and drag to move around the map</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Swipe right outside of the map or press BACK to exit out of the program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 Caltrans page, you can go back to homepage by swiping left to right with one finger. Some sites require pressing back on trackball to go back.</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Some other sites may require pressing alt+f4 on the keyboard to exit</a:t>
            </a:r>
          </a:p>
        </p:txBody>
      </p:sp>
    </p:spTree>
    <p:extLst>
      <p:ext uri="{BB962C8B-B14F-4D97-AF65-F5344CB8AC3E}">
        <p14:creationId xmlns:p14="http://schemas.microsoft.com/office/powerpoint/2010/main" val="2139658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Quiz! </a:t>
            </a:r>
          </a:p>
        </p:txBody>
      </p:sp>
      <p:sp>
        <p:nvSpPr>
          <p:cNvPr id="3" name="Content Placeholder 2"/>
          <p:cNvSpPr>
            <a:spLocks noGrp="1"/>
          </p:cNvSpPr>
          <p:nvPr>
            <p:ph idx="1"/>
          </p:nvPr>
        </p:nvSpPr>
        <p:spPr>
          <a:xfrm>
            <a:off x="838200" y="1459345"/>
            <a:ext cx="10515600" cy="4717618"/>
          </a:xfrm>
        </p:spPr>
        <p:txBody>
          <a:bodyPr/>
          <a:lstStyle/>
          <a:p>
            <a:r>
              <a:rPr lang="en-US" dirty="0"/>
              <a:t>What signifies that there is a sub menu that will open when you click on a topic?</a:t>
            </a:r>
          </a:p>
          <a:p>
            <a:r>
              <a:rPr lang="en-US" dirty="0"/>
              <a:t>What signifies that there is a website that will open when you click on a topic?</a:t>
            </a:r>
          </a:p>
          <a:p>
            <a:r>
              <a:rPr lang="en-US" dirty="0"/>
              <a:t>When watching a video, press ________ and ________ at the same time to open the table of contents</a:t>
            </a:r>
          </a:p>
          <a:p>
            <a:r>
              <a:rPr lang="en-US" dirty="0"/>
              <a:t>With your mouse in the area you want to scroll in, use the ________ ________ to zoom in and out  </a:t>
            </a:r>
          </a:p>
          <a:p>
            <a:r>
              <a:rPr lang="en-US" dirty="0"/>
              <a:t>How do you move around and explore the map on the webpage? </a:t>
            </a:r>
          </a:p>
          <a:p>
            <a:endParaRPr lang="en-US" dirty="0"/>
          </a:p>
        </p:txBody>
      </p:sp>
    </p:spTree>
    <p:extLst>
      <p:ext uri="{BB962C8B-B14F-4D97-AF65-F5344CB8AC3E}">
        <p14:creationId xmlns:p14="http://schemas.microsoft.com/office/powerpoint/2010/main" val="1542529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l="9400" r="11939"/>
          <a:stretch/>
        </p:blipFill>
        <p:spPr>
          <a:xfrm>
            <a:off x="0" y="0"/>
            <a:ext cx="9590343" cy="6858000"/>
          </a:xfrm>
          <a:prstGeom prst="rect">
            <a:avLst/>
          </a:prstGeom>
        </p:spPr>
      </p:pic>
      <p:sp>
        <p:nvSpPr>
          <p:cNvPr id="5" name="TextBox 4"/>
          <p:cNvSpPr txBox="1"/>
          <p:nvPr/>
        </p:nvSpPr>
        <p:spPr>
          <a:xfrm>
            <a:off x="9803330" y="1997839"/>
            <a:ext cx="2300438" cy="2862322"/>
          </a:xfrm>
          <a:prstGeom prst="rect">
            <a:avLst/>
          </a:prstGeom>
          <a:noFill/>
        </p:spPr>
        <p:txBody>
          <a:bodyPr wrap="square" rtlCol="0">
            <a:spAutoFit/>
          </a:bodyPr>
          <a:lstStyle/>
          <a:p>
            <a:r>
              <a:rPr lang="en-US" dirty="0"/>
              <a:t>You can navigate this page by touching and dragging, using the scroll ring, or using the arrows to go right and left. Put the mouse in the area you want to scroll in. No zooming capability </a:t>
            </a:r>
          </a:p>
          <a:p>
            <a:endParaRPr lang="en-US" dirty="0"/>
          </a:p>
        </p:txBody>
      </p:sp>
    </p:spTree>
    <p:extLst>
      <p:ext uri="{BB962C8B-B14F-4D97-AF65-F5344CB8AC3E}">
        <p14:creationId xmlns:p14="http://schemas.microsoft.com/office/powerpoint/2010/main" val="370545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27158" r="29421"/>
          <a:stretch/>
        </p:blipFill>
        <p:spPr>
          <a:xfrm>
            <a:off x="0" y="0"/>
            <a:ext cx="5293895" cy="6858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1603" y="0"/>
            <a:ext cx="6898105" cy="3880184"/>
          </a:xfrm>
          <a:prstGeom prst="rect">
            <a:avLst/>
          </a:prstGeom>
        </p:spPr>
      </p:pic>
      <p:sp>
        <p:nvSpPr>
          <p:cNvPr id="2" name="TextBox 1"/>
          <p:cNvSpPr txBox="1"/>
          <p:nvPr/>
        </p:nvSpPr>
        <p:spPr>
          <a:xfrm>
            <a:off x="5378116" y="4006516"/>
            <a:ext cx="6813884" cy="3077766"/>
          </a:xfrm>
          <a:prstGeom prst="rect">
            <a:avLst/>
          </a:prstGeom>
          <a:noFill/>
        </p:spPr>
        <p:txBody>
          <a:bodyPr wrap="square" rtlCol="0">
            <a:spAutoFit/>
          </a:bodyPr>
          <a:lstStyle/>
          <a:p>
            <a:pPr marL="285750" indent="-285750">
              <a:buFont typeface="Arial" panose="020B0604020202020204" pitchFamily="34" charset="0"/>
              <a:buChar char="•"/>
            </a:pPr>
            <a:r>
              <a:rPr lang="en-US" sz="1600" dirty="0"/>
              <a:t>Wildflowers organized by color are all still photos that can be magnified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Flowers with multiple phases have a manual slideshow attached. Flowers that have 1 phase only have 1 photo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Wildflowers organized by color have no automatic slideshow capability. Use trackpad arrows to go back and forth between photos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Wildflowers Overview and Desert Flower Bloom can be turned into automatic slideshows (notice they have no sub menu because there’s no white dot)  </a:t>
            </a:r>
          </a:p>
          <a:p>
            <a:endParaRPr lang="en-US" dirty="0"/>
          </a:p>
        </p:txBody>
      </p:sp>
    </p:spTree>
    <p:extLst>
      <p:ext uri="{BB962C8B-B14F-4D97-AF65-F5344CB8AC3E}">
        <p14:creationId xmlns:p14="http://schemas.microsoft.com/office/powerpoint/2010/main" val="171490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77" y="1"/>
            <a:ext cx="12259377"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288227"/>
            <a:ext cx="10515600" cy="817130"/>
          </a:xfrm>
        </p:spPr>
        <p:txBody>
          <a:bodyPr>
            <a:normAutofit/>
          </a:bodyPr>
          <a:lstStyle/>
          <a:p>
            <a:pPr algn="ctr"/>
            <a:r>
              <a:rPr lang="en-US" sz="3600" b="1" dirty="0">
                <a:solidFill>
                  <a:schemeClr val="bg1"/>
                </a:solidFill>
                <a:latin typeface="+mn-lt"/>
              </a:rPr>
              <a:t>The Interpretive Center – General Info </a:t>
            </a:r>
          </a:p>
        </p:txBody>
      </p:sp>
      <p:sp>
        <p:nvSpPr>
          <p:cNvPr id="3" name="Content Placeholder 2"/>
          <p:cNvSpPr>
            <a:spLocks noGrp="1"/>
          </p:cNvSpPr>
          <p:nvPr>
            <p:ph idx="1"/>
          </p:nvPr>
        </p:nvSpPr>
        <p:spPr>
          <a:xfrm>
            <a:off x="198581" y="1336267"/>
            <a:ext cx="11794835" cy="5948216"/>
          </a:xfrm>
        </p:spPr>
        <p:txBody>
          <a:bodyPr>
            <a:noAutofit/>
          </a:bodyPr>
          <a:lstStyle/>
          <a:p>
            <a:pPr>
              <a:lnSpc>
                <a:spcPct val="100000"/>
              </a:lnSpc>
            </a:pPr>
            <a:r>
              <a:rPr lang="en-US" sz="2500" dirty="0">
                <a:solidFill>
                  <a:schemeClr val="bg1"/>
                </a:solidFill>
              </a:rPr>
              <a:t>There are 9 touchscreen monitors and 1 non-touchscreen monitor, 4 large tables with cabinets underneath, bighorn sheep skulls, a tree log for boring, viewing tubes, a rock table, a sandbox, and more </a:t>
            </a:r>
          </a:p>
          <a:p>
            <a:pPr>
              <a:lnSpc>
                <a:spcPct val="100000"/>
              </a:lnSpc>
            </a:pPr>
            <a:r>
              <a:rPr lang="en-US" sz="2500" dirty="0">
                <a:solidFill>
                  <a:schemeClr val="bg1"/>
                </a:solidFill>
              </a:rPr>
              <a:t>We store most things in the cabinets under the tables. That is where you can find storage bins for the animal skins and all other table top objects, as well as the electronics cabinet. Each cabinet locks </a:t>
            </a:r>
          </a:p>
          <a:p>
            <a:pPr>
              <a:lnSpc>
                <a:spcPct val="100000"/>
              </a:lnSpc>
            </a:pPr>
            <a:r>
              <a:rPr lang="en-US" sz="2500" dirty="0">
                <a:solidFill>
                  <a:schemeClr val="bg1"/>
                </a:solidFill>
              </a:rPr>
              <a:t>The electronics cabinet is on the left hand side underneath the topo map table, in front of the Docent Station</a:t>
            </a:r>
          </a:p>
          <a:p>
            <a:pPr>
              <a:lnSpc>
                <a:spcPct val="100000"/>
              </a:lnSpc>
            </a:pPr>
            <a:r>
              <a:rPr lang="en-US" sz="2500" dirty="0">
                <a:solidFill>
                  <a:schemeClr val="bg1"/>
                </a:solidFill>
              </a:rPr>
              <a:t>In the electronics cabinet, you will find all of the keyboards, trackballs, remotes, extra batteries, log boring tools, and more</a:t>
            </a:r>
          </a:p>
          <a:p>
            <a:pPr>
              <a:lnSpc>
                <a:spcPct val="100000"/>
              </a:lnSpc>
            </a:pPr>
            <a:r>
              <a:rPr lang="en-US" sz="2500" dirty="0">
                <a:solidFill>
                  <a:schemeClr val="bg1"/>
                </a:solidFill>
              </a:rPr>
              <a:t>Make sure to keep all of the cabinets locked at all times when not using them </a:t>
            </a:r>
          </a:p>
        </p:txBody>
      </p:sp>
    </p:spTree>
    <p:extLst>
      <p:ext uri="{BB962C8B-B14F-4D97-AF65-F5344CB8AC3E}">
        <p14:creationId xmlns:p14="http://schemas.microsoft.com/office/powerpoint/2010/main" val="307404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8824" y="3480169"/>
            <a:ext cx="5758046" cy="323890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8824" y="134754"/>
            <a:ext cx="5758046" cy="3238901"/>
          </a:xfrm>
          <a:prstGeom prst="rect">
            <a:avLst/>
          </a:prstGeom>
        </p:spPr>
      </p:pic>
      <p:sp>
        <p:nvSpPr>
          <p:cNvPr id="7" name="TextBox 6"/>
          <p:cNvSpPr txBox="1"/>
          <p:nvPr/>
        </p:nvSpPr>
        <p:spPr>
          <a:xfrm>
            <a:off x="385011" y="2733575"/>
            <a:ext cx="5823284" cy="923330"/>
          </a:xfrm>
          <a:prstGeom prst="rect">
            <a:avLst/>
          </a:prstGeom>
          <a:noFill/>
        </p:spPr>
        <p:txBody>
          <a:bodyPr wrap="square" rtlCol="0">
            <a:spAutoFit/>
          </a:bodyPr>
          <a:lstStyle/>
          <a:p>
            <a:r>
              <a:rPr lang="en-US" dirty="0"/>
              <a:t>An awesome new feature on the weather station is the viewing tube maps. Click on each viewing tube set to see an image of the mountain or feature each tube is identifying</a:t>
            </a:r>
          </a:p>
        </p:txBody>
      </p:sp>
    </p:spTree>
    <p:extLst>
      <p:ext uri="{BB962C8B-B14F-4D97-AF65-F5344CB8AC3E}">
        <p14:creationId xmlns:p14="http://schemas.microsoft.com/office/powerpoint/2010/main" val="2615091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251"/>
            <a:ext cx="12226223" cy="687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28248" y="5094170"/>
            <a:ext cx="3416969" cy="369332"/>
          </a:xfrm>
          <a:prstGeom prst="rect">
            <a:avLst/>
          </a:prstGeom>
          <a:solidFill>
            <a:schemeClr val="accent1">
              <a:lumMod val="40000"/>
              <a:lumOff val="60000"/>
            </a:schemeClr>
          </a:solidFill>
        </p:spPr>
        <p:txBody>
          <a:bodyPr wrap="square" rtlCol="0">
            <a:spAutoFit/>
          </a:bodyPr>
          <a:lstStyle/>
          <a:p>
            <a:r>
              <a:rPr lang="en-US" b="1" dirty="0"/>
              <a:t>1. Click this first </a:t>
            </a:r>
          </a:p>
        </p:txBody>
      </p:sp>
      <p:sp>
        <p:nvSpPr>
          <p:cNvPr id="5" name="TextBox 4"/>
          <p:cNvSpPr txBox="1"/>
          <p:nvPr/>
        </p:nvSpPr>
        <p:spPr>
          <a:xfrm>
            <a:off x="8176661" y="525818"/>
            <a:ext cx="3349591" cy="369332"/>
          </a:xfrm>
          <a:prstGeom prst="rect">
            <a:avLst/>
          </a:prstGeom>
          <a:noFill/>
        </p:spPr>
        <p:txBody>
          <a:bodyPr wrap="square" rtlCol="0">
            <a:spAutoFit/>
          </a:bodyPr>
          <a:lstStyle/>
          <a:p>
            <a:r>
              <a:rPr lang="en-US" b="1" dirty="0"/>
              <a:t>2. Then this pops up</a:t>
            </a:r>
          </a:p>
        </p:txBody>
      </p:sp>
      <p:sp>
        <p:nvSpPr>
          <p:cNvPr id="6" name="TextBox 5"/>
          <p:cNvSpPr txBox="1"/>
          <p:nvPr/>
        </p:nvSpPr>
        <p:spPr>
          <a:xfrm>
            <a:off x="1227218" y="1087655"/>
            <a:ext cx="5033881" cy="923330"/>
          </a:xfrm>
          <a:prstGeom prst="rect">
            <a:avLst/>
          </a:prstGeom>
          <a:solidFill>
            <a:schemeClr val="accent1">
              <a:lumMod val="40000"/>
              <a:lumOff val="60000"/>
            </a:schemeClr>
          </a:solidFill>
        </p:spPr>
        <p:txBody>
          <a:bodyPr wrap="square" rtlCol="0">
            <a:spAutoFit/>
          </a:bodyPr>
          <a:lstStyle/>
          <a:p>
            <a:r>
              <a:rPr lang="en-US" dirty="0"/>
              <a:t>3. Press both arrows at the same time on the trackpad to pull up the number pad to type in 1153 in the prompt at the top of the screen as shown </a:t>
            </a:r>
          </a:p>
        </p:txBody>
      </p:sp>
      <p:cxnSp>
        <p:nvCxnSpPr>
          <p:cNvPr id="3" name="Straight Arrow Connector 2"/>
          <p:cNvCxnSpPr/>
          <p:nvPr/>
        </p:nvCxnSpPr>
        <p:spPr>
          <a:xfrm>
            <a:off x="3936732" y="5278836"/>
            <a:ext cx="93847" cy="3278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p:cNvCxnSpPr>
          <p:nvPr/>
        </p:nvCxnSpPr>
        <p:spPr>
          <a:xfrm flipH="1" flipV="1">
            <a:off x="7531768" y="709863"/>
            <a:ext cx="644893" cy="62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44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143055" cy="345546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8945" y="-1"/>
            <a:ext cx="6143055" cy="3455469"/>
          </a:xfrm>
          <a:prstGeom prst="rect">
            <a:avLst/>
          </a:prstGeom>
        </p:spPr>
      </p:pic>
      <p:sp>
        <p:nvSpPr>
          <p:cNvPr id="6" name="TextBox 5"/>
          <p:cNvSpPr txBox="1"/>
          <p:nvPr/>
        </p:nvSpPr>
        <p:spPr>
          <a:xfrm>
            <a:off x="163629" y="3821229"/>
            <a:ext cx="11858325" cy="1477328"/>
          </a:xfrm>
          <a:prstGeom prst="rect">
            <a:avLst/>
          </a:prstGeom>
          <a:noFill/>
        </p:spPr>
        <p:txBody>
          <a:bodyPr wrap="square" rtlCol="0">
            <a:spAutoFit/>
          </a:bodyPr>
          <a:lstStyle/>
          <a:p>
            <a:pPr algn="ctr"/>
            <a:r>
              <a:rPr lang="en-US" dirty="0"/>
              <a:t>Zooming and moving around the map works exactly the same here as it does in the online </a:t>
            </a:r>
            <a:r>
              <a:rPr lang="en-US" dirty="0" err="1"/>
              <a:t>CalTrans</a:t>
            </a:r>
            <a:r>
              <a:rPr lang="en-US" dirty="0"/>
              <a:t> map from a few slides ago.</a:t>
            </a:r>
          </a:p>
          <a:p>
            <a:pPr algn="ctr"/>
            <a:endParaRPr lang="en-US" dirty="0"/>
          </a:p>
          <a:p>
            <a:pPr algn="ctr"/>
            <a:r>
              <a:rPr lang="en-US" dirty="0"/>
              <a:t>Play around with the different tools in the green menu bar on top. The ruler allows you to measure air distances between 2 or more locations </a:t>
            </a:r>
          </a:p>
        </p:txBody>
      </p:sp>
    </p:spTree>
    <p:extLst>
      <p:ext uri="{BB962C8B-B14F-4D97-AF65-F5344CB8AC3E}">
        <p14:creationId xmlns:p14="http://schemas.microsoft.com/office/powerpoint/2010/main" val="38833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28028"/>
          <a:stretch/>
        </p:blipFill>
        <p:spPr>
          <a:xfrm>
            <a:off x="0" y="269508"/>
            <a:ext cx="8085221" cy="6318985"/>
          </a:xfrm>
          <a:prstGeom prst="rect">
            <a:avLst/>
          </a:prstGeom>
        </p:spPr>
      </p:pic>
      <p:sp>
        <p:nvSpPr>
          <p:cNvPr id="6" name="TextBox 5"/>
          <p:cNvSpPr txBox="1"/>
          <p:nvPr/>
        </p:nvSpPr>
        <p:spPr>
          <a:xfrm>
            <a:off x="8193504" y="1316255"/>
            <a:ext cx="3998495" cy="3693319"/>
          </a:xfrm>
          <a:prstGeom prst="rect">
            <a:avLst/>
          </a:prstGeom>
          <a:noFill/>
        </p:spPr>
        <p:txBody>
          <a:bodyPr wrap="square" rtlCol="0">
            <a:spAutoFit/>
          </a:bodyPr>
          <a:lstStyle/>
          <a:p>
            <a:pPr algn="ctr"/>
            <a:r>
              <a:rPr lang="en-US" b="1" dirty="0"/>
              <a:t>PDFs</a:t>
            </a:r>
          </a:p>
          <a:p>
            <a:endParaRPr lang="en-US" dirty="0"/>
          </a:p>
          <a:p>
            <a:pPr marL="285750" indent="-285750">
              <a:buFont typeface="Arial" panose="020B0604020202020204" pitchFamily="34" charset="0"/>
              <a:buChar char="•"/>
            </a:pPr>
            <a:r>
              <a:rPr lang="en-US" dirty="0"/>
              <a:t>PDFs with numerous pages will open to this page to allow you to skip through the document. PDFs with fewer pages will simply open to the first page of the document and not have a table of contents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Select any chapter to skip to it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Guests can scan the QR code to get the PDF on their phone </a:t>
            </a:r>
          </a:p>
        </p:txBody>
      </p:sp>
    </p:spTree>
    <p:extLst>
      <p:ext uri="{BB962C8B-B14F-4D97-AF65-F5344CB8AC3E}">
        <p14:creationId xmlns:p14="http://schemas.microsoft.com/office/powerpoint/2010/main" val="4155806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711" y="0"/>
            <a:ext cx="4190289" cy="6858000"/>
          </a:xfrm>
          <a:prstGeom prst="rect">
            <a:avLst/>
          </a:prstGeom>
        </p:spPr>
      </p:pic>
      <p:sp>
        <p:nvSpPr>
          <p:cNvPr id="5" name="TextBox 4"/>
          <p:cNvSpPr txBox="1"/>
          <p:nvPr/>
        </p:nvSpPr>
        <p:spPr>
          <a:xfrm>
            <a:off x="607364" y="2269520"/>
            <a:ext cx="6622181" cy="1200329"/>
          </a:xfrm>
          <a:prstGeom prst="rect">
            <a:avLst/>
          </a:prstGeom>
          <a:noFill/>
        </p:spPr>
        <p:txBody>
          <a:bodyPr wrap="square" rtlCol="0">
            <a:spAutoFit/>
          </a:bodyPr>
          <a:lstStyle/>
          <a:p>
            <a:r>
              <a:rPr lang="en-US" dirty="0"/>
              <a:t>To navigate through the document, touch and drag.</a:t>
            </a:r>
          </a:p>
          <a:p>
            <a:endParaRPr lang="en-US" dirty="0"/>
          </a:p>
          <a:p>
            <a:r>
              <a:rPr lang="en-US" dirty="0"/>
              <a:t>To exit the document, touch “Return to Previous Page” or press BACK until you get to where you want</a:t>
            </a:r>
          </a:p>
        </p:txBody>
      </p:sp>
    </p:spTree>
    <p:extLst>
      <p:ext uri="{BB962C8B-B14F-4D97-AF65-F5344CB8AC3E}">
        <p14:creationId xmlns:p14="http://schemas.microsoft.com/office/powerpoint/2010/main" val="2047106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305" y="990767"/>
            <a:ext cx="10515600" cy="703279"/>
          </a:xfrm>
        </p:spPr>
        <p:txBody>
          <a:bodyPr/>
          <a:lstStyle/>
          <a:p>
            <a:pPr algn="ctr"/>
            <a:r>
              <a:rPr lang="en-US" dirty="0"/>
              <a:t>Quiz! </a:t>
            </a:r>
          </a:p>
        </p:txBody>
      </p:sp>
      <p:sp>
        <p:nvSpPr>
          <p:cNvPr id="3" name="Content Placeholder 2"/>
          <p:cNvSpPr>
            <a:spLocks noGrp="1"/>
          </p:cNvSpPr>
          <p:nvPr>
            <p:ph idx="1"/>
          </p:nvPr>
        </p:nvSpPr>
        <p:spPr>
          <a:xfrm>
            <a:off x="250257" y="2146434"/>
            <a:ext cx="11771697" cy="4523873"/>
          </a:xfrm>
        </p:spPr>
        <p:txBody>
          <a:bodyPr/>
          <a:lstStyle/>
          <a:p>
            <a:r>
              <a:rPr lang="en-US" dirty="0"/>
              <a:t>The _________ on the trackpad are used to go back and forth between photos</a:t>
            </a:r>
          </a:p>
          <a:p>
            <a:r>
              <a:rPr lang="en-US" dirty="0"/>
              <a:t>Press _______________ at the same time to open and close the number pad on the computer screen without using the keyboard</a:t>
            </a:r>
          </a:p>
          <a:p>
            <a:r>
              <a:rPr lang="en-US" dirty="0"/>
              <a:t>What are the 2 ways you can move through a PDF document?</a:t>
            </a:r>
          </a:p>
          <a:p>
            <a:endParaRPr lang="en-US" dirty="0"/>
          </a:p>
        </p:txBody>
      </p:sp>
    </p:spTree>
    <p:extLst>
      <p:ext uri="{BB962C8B-B14F-4D97-AF65-F5344CB8AC3E}">
        <p14:creationId xmlns:p14="http://schemas.microsoft.com/office/powerpoint/2010/main" val="384194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381" y="256708"/>
            <a:ext cx="11858324" cy="6601292"/>
          </a:xfrm>
        </p:spPr>
        <p:txBody>
          <a:bodyPr>
            <a:normAutofit/>
          </a:bodyPr>
          <a:lstStyle/>
          <a:p>
            <a:r>
              <a:rPr lang="en-US" sz="2000" dirty="0"/>
              <a:t>Occasionally, we need to put everything away in 1153 for an event happening in the building. Here’s what we do:</a:t>
            </a:r>
          </a:p>
          <a:p>
            <a:r>
              <a:rPr lang="en-US" sz="1600" dirty="0"/>
              <a:t>Put all of the animal skins and everything else on the table tops away in the plastic storage boxes under the tables in the cabinets. This includes any pine cones, rocks, or other items on the shelves under the TVs </a:t>
            </a:r>
          </a:p>
          <a:p>
            <a:r>
              <a:rPr lang="en-US" sz="1600" dirty="0"/>
              <a:t>Anything that somebody can pick up or move should be locked under the cabinets</a:t>
            </a:r>
          </a:p>
          <a:p>
            <a:r>
              <a:rPr lang="en-US" sz="1600" dirty="0"/>
              <a:t>Trackballs should be turned off and locked in the electronics cabinet. Never stack the trackballs; place them on the shelf next to each other</a:t>
            </a:r>
          </a:p>
          <a:p>
            <a:r>
              <a:rPr lang="en-US" sz="1600" dirty="0"/>
              <a:t>Carefully remove the bighorn sheep skulls from their display cases and place them in the cabinets wherever there is space. The clear display boxes and wooden/metal bases will go under the stairs right outside of the center</a:t>
            </a:r>
          </a:p>
          <a:p>
            <a:r>
              <a:rPr lang="en-US" sz="1600" dirty="0"/>
              <a:t>Place the rocks from the rock station under the table behind the cabinet doors and ensure the water is emptied</a:t>
            </a:r>
          </a:p>
          <a:p>
            <a:r>
              <a:rPr lang="en-US" sz="1600" dirty="0"/>
              <a:t>Remove the tree log from its display and place it under the stairs outside the center. Any removable straps should be put away</a:t>
            </a:r>
          </a:p>
          <a:p>
            <a:r>
              <a:rPr lang="en-US" sz="1600" dirty="0"/>
              <a:t>Place the sandbox inside a cabinet</a:t>
            </a:r>
          </a:p>
          <a:p>
            <a:r>
              <a:rPr lang="en-US" sz="1600" dirty="0"/>
              <a:t>The 2 TVs located on the support beam near the center of the room need to be raised so they are unreachable. There is a crank tool in the electronics cabinet you can use to turn the gear to raise the TV. You may need to cut the zip tie holding the TV down. Raise it up high enough that nobody can reach the TV and </a:t>
            </a:r>
            <a:r>
              <a:rPr lang="en-US" sz="1600" b="1" dirty="0"/>
              <a:t>ensure that the gear is locked using a zip tie </a:t>
            </a:r>
            <a:r>
              <a:rPr lang="en-US" sz="1600" dirty="0"/>
              <a:t>so it won’t come crashing down accidentally</a:t>
            </a:r>
          </a:p>
          <a:p>
            <a:r>
              <a:rPr lang="en-US" sz="1600" dirty="0"/>
              <a:t>Check with a supervisor or events staff to determine if the TVs should remain on or be turned off </a:t>
            </a:r>
          </a:p>
          <a:p>
            <a:r>
              <a:rPr lang="en-US" sz="1600" dirty="0"/>
              <a:t>Ensure all cabinets are locked </a:t>
            </a:r>
          </a:p>
          <a:p>
            <a:r>
              <a:rPr lang="en-US" sz="1600" dirty="0"/>
              <a:t>Sometimes the tables need to be removed from the room. The Rock and Map tables go in the back of the storage area next to the bathrooms.  If the cafeteria is not open for business, all the other display tables can be stored in the food court, otherwise store them along the walls</a:t>
            </a:r>
          </a:p>
          <a:p>
            <a:r>
              <a:rPr lang="en-US" sz="1600" dirty="0"/>
              <a:t>Double check that anything that isn’t a built-in installation is put away and locked </a:t>
            </a:r>
          </a:p>
          <a:p>
            <a:endParaRPr lang="en-US" sz="1800" dirty="0"/>
          </a:p>
        </p:txBody>
      </p:sp>
    </p:spTree>
    <p:extLst>
      <p:ext uri="{BB962C8B-B14F-4D97-AF65-F5344CB8AC3E}">
        <p14:creationId xmlns:p14="http://schemas.microsoft.com/office/powerpoint/2010/main" val="2970482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DD1F2-E4BA-3B84-3630-A1D7E3FEA37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C1E650-FED4-CB8E-85A3-A770310557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43000"/>
            <a:ext cx="12192000" cy="9144000"/>
          </a:xfrm>
          <a:prstGeom prst="rect">
            <a:avLst/>
          </a:prstGeom>
        </p:spPr>
      </p:pic>
      <p:sp>
        <p:nvSpPr>
          <p:cNvPr id="5" name="Rectangle 4">
            <a:extLst>
              <a:ext uri="{FF2B5EF4-FFF2-40B4-BE49-F238E27FC236}">
                <a16:creationId xmlns:a16="http://schemas.microsoft.com/office/drawing/2014/main" id="{46AE6EAD-E56F-59D6-0621-0EA420686DE9}"/>
              </a:ext>
            </a:extLst>
          </p:cNvPr>
          <p:cNvSpPr/>
          <p:nvPr/>
        </p:nvSpPr>
        <p:spPr>
          <a:xfrm>
            <a:off x="185506" y="240632"/>
            <a:ext cx="11767127" cy="6189044"/>
          </a:xfrm>
          <a:prstGeom prst="rect">
            <a:avLst/>
          </a:prstGeom>
          <a:gradFill flip="none" rotWithShape="1">
            <a:gsLst>
              <a:gs pos="0">
                <a:schemeClr val="accent1">
                  <a:lumMod val="50000"/>
                </a:schemeClr>
              </a:gs>
              <a:gs pos="100000">
                <a:schemeClr val="accent1">
                  <a:lumMod val="75000"/>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DAAA06-A4C9-1889-A1A9-120BAD4AA29A}"/>
              </a:ext>
            </a:extLst>
          </p:cNvPr>
          <p:cNvSpPr>
            <a:spLocks noGrp="1"/>
          </p:cNvSpPr>
          <p:nvPr>
            <p:ph type="title"/>
          </p:nvPr>
        </p:nvSpPr>
        <p:spPr>
          <a:xfrm>
            <a:off x="828575" y="356376"/>
            <a:ext cx="10515600" cy="698904"/>
          </a:xfrm>
        </p:spPr>
        <p:txBody>
          <a:bodyPr>
            <a:normAutofit/>
          </a:bodyPr>
          <a:lstStyle/>
          <a:p>
            <a:pPr algn="ctr"/>
            <a:r>
              <a:rPr lang="en-US" b="1" dirty="0">
                <a:solidFill>
                  <a:schemeClr val="bg1"/>
                </a:solidFill>
                <a:latin typeface="+mn-lt"/>
              </a:rPr>
              <a:t>Special Event Closing Procedures </a:t>
            </a:r>
          </a:p>
        </p:txBody>
      </p:sp>
      <p:sp>
        <p:nvSpPr>
          <p:cNvPr id="3" name="Content Placeholder 2">
            <a:extLst>
              <a:ext uri="{FF2B5EF4-FFF2-40B4-BE49-F238E27FC236}">
                <a16:creationId xmlns:a16="http://schemas.microsoft.com/office/drawing/2014/main" id="{9B75FDB3-F5A6-7486-8915-524B12E2BE57}"/>
              </a:ext>
            </a:extLst>
          </p:cNvPr>
          <p:cNvSpPr>
            <a:spLocks noGrp="1"/>
          </p:cNvSpPr>
          <p:nvPr>
            <p:ph idx="1"/>
          </p:nvPr>
        </p:nvSpPr>
        <p:spPr>
          <a:xfrm>
            <a:off x="247550" y="1055280"/>
            <a:ext cx="11839575" cy="5514715"/>
          </a:xfrm>
        </p:spPr>
        <p:txBody>
          <a:bodyPr>
            <a:normAutofit/>
          </a:bodyPr>
          <a:lstStyle/>
          <a:p>
            <a:r>
              <a:rPr lang="en-US" sz="2400" dirty="0">
                <a:solidFill>
                  <a:schemeClr val="bg1"/>
                </a:solidFill>
              </a:rPr>
              <a:t>Everything on tables goes into cabinets (skins, skulls, pine cones, etc.)</a:t>
            </a:r>
          </a:p>
          <a:p>
            <a:r>
              <a:rPr lang="en-US" sz="2400" dirty="0">
                <a:solidFill>
                  <a:schemeClr val="bg1"/>
                </a:solidFill>
              </a:rPr>
              <a:t>Trackballs should be turned off and put in trackball cabinet</a:t>
            </a:r>
          </a:p>
          <a:p>
            <a:r>
              <a:rPr lang="en-US" sz="2400" dirty="0">
                <a:solidFill>
                  <a:schemeClr val="bg1"/>
                </a:solidFill>
              </a:rPr>
              <a:t>Carefully bring the big horn sheep cases to the closet behind the stairs, or the generator room if there is not enough space</a:t>
            </a:r>
          </a:p>
          <a:p>
            <a:r>
              <a:rPr lang="en-US" sz="2400" dirty="0">
                <a:solidFill>
                  <a:schemeClr val="bg1"/>
                </a:solidFill>
              </a:rPr>
              <a:t>Place the rocks from the rock station in the rock cabinet and ensure the water is emptied</a:t>
            </a:r>
          </a:p>
          <a:p>
            <a:r>
              <a:rPr lang="en-US" sz="2400" dirty="0">
                <a:solidFill>
                  <a:schemeClr val="bg1"/>
                </a:solidFill>
              </a:rPr>
              <a:t>Place both the boring log and its stand under the stairs</a:t>
            </a:r>
          </a:p>
          <a:p>
            <a:r>
              <a:rPr lang="en-US" sz="2400" dirty="0">
                <a:solidFill>
                  <a:schemeClr val="bg1"/>
                </a:solidFill>
              </a:rPr>
              <a:t>Place sandbox in a cabinet</a:t>
            </a:r>
          </a:p>
          <a:p>
            <a:r>
              <a:rPr lang="en-US" sz="2400" dirty="0">
                <a:solidFill>
                  <a:schemeClr val="bg1"/>
                </a:solidFill>
              </a:rPr>
              <a:t>Raise monitors in center of room (on either side of log boring area)</a:t>
            </a:r>
          </a:p>
          <a:p>
            <a:r>
              <a:rPr lang="en-US" sz="2400" dirty="0">
                <a:solidFill>
                  <a:schemeClr val="bg1"/>
                </a:solidFill>
              </a:rPr>
              <a:t>Check with supervisor to see if tables need to be removed. If so, rock and topo map tables go in generator room. All other tables can go in the café or be pushed against the windows of the interpretive center</a:t>
            </a:r>
          </a:p>
          <a:p>
            <a:endParaRPr lang="en-US" sz="1600" dirty="0"/>
          </a:p>
          <a:p>
            <a:endParaRPr lang="en-US" sz="1600" dirty="0"/>
          </a:p>
        </p:txBody>
      </p:sp>
    </p:spTree>
    <p:extLst>
      <p:ext uri="{BB962C8B-B14F-4D97-AF65-F5344CB8AC3E}">
        <p14:creationId xmlns:p14="http://schemas.microsoft.com/office/powerpoint/2010/main" val="2282556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12526" b="10878"/>
          <a:stretch/>
        </p:blipFill>
        <p:spPr>
          <a:xfrm>
            <a:off x="0" y="-136187"/>
            <a:ext cx="12192000" cy="7003916"/>
          </a:xfrm>
          <a:prstGeom prst="rect">
            <a:avLst/>
          </a:prstGeom>
        </p:spPr>
      </p:pic>
      <p:sp>
        <p:nvSpPr>
          <p:cNvPr id="6" name="Rounded Rectangle 5"/>
          <p:cNvSpPr/>
          <p:nvPr/>
        </p:nvSpPr>
        <p:spPr>
          <a:xfrm>
            <a:off x="3898231" y="1905106"/>
            <a:ext cx="3686476"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42611" y="1896176"/>
            <a:ext cx="3705727" cy="923330"/>
          </a:xfrm>
          <a:prstGeom prst="rect">
            <a:avLst/>
          </a:prstGeom>
          <a:noFill/>
        </p:spPr>
        <p:txBody>
          <a:bodyPr wrap="square" rtlCol="0">
            <a:spAutoFit/>
          </a:bodyPr>
          <a:lstStyle/>
          <a:p>
            <a:r>
              <a:rPr lang="en-US" sz="5400" dirty="0">
                <a:solidFill>
                  <a:schemeClr val="bg1"/>
                </a:solidFill>
              </a:rPr>
              <a:t>Have Fun </a:t>
            </a:r>
            <a:r>
              <a:rPr lang="en-US" sz="5400" dirty="0">
                <a:solidFill>
                  <a:schemeClr val="bg1"/>
                </a:solidFill>
                <a:sym typeface="Wingdings" panose="05000000000000000000" pitchFamily="2" charset="2"/>
              </a:rPr>
              <a:t> </a:t>
            </a:r>
            <a:endParaRPr lang="en-US" sz="5400" dirty="0">
              <a:solidFill>
                <a:schemeClr val="bg1"/>
              </a:solidFill>
            </a:endParaRPr>
          </a:p>
        </p:txBody>
      </p:sp>
    </p:spTree>
    <p:extLst>
      <p:ext uri="{BB962C8B-B14F-4D97-AF65-F5344CB8AC3E}">
        <p14:creationId xmlns:p14="http://schemas.microsoft.com/office/powerpoint/2010/main" val="230660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43000"/>
            <a:ext cx="12192000" cy="9144000"/>
          </a:xfrm>
          <a:prstGeom prst="rect">
            <a:avLst/>
          </a:prstGeom>
        </p:spPr>
      </p:pic>
      <p:sp>
        <p:nvSpPr>
          <p:cNvPr id="5" name="Rectangle 4"/>
          <p:cNvSpPr/>
          <p:nvPr/>
        </p:nvSpPr>
        <p:spPr>
          <a:xfrm>
            <a:off x="185506" y="240632"/>
            <a:ext cx="11767127" cy="6189044"/>
          </a:xfrm>
          <a:prstGeom prst="rect">
            <a:avLst/>
          </a:prstGeom>
          <a:gradFill flip="none" rotWithShape="1">
            <a:gsLst>
              <a:gs pos="0">
                <a:schemeClr val="accent1">
                  <a:lumMod val="50000"/>
                </a:schemeClr>
              </a:gs>
              <a:gs pos="100000">
                <a:schemeClr val="accent1">
                  <a:lumMod val="75000"/>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8575" y="356376"/>
            <a:ext cx="10515600" cy="698904"/>
          </a:xfrm>
        </p:spPr>
        <p:txBody>
          <a:bodyPr/>
          <a:lstStyle/>
          <a:p>
            <a:pPr algn="ctr"/>
            <a:r>
              <a:rPr lang="en-US" b="1" dirty="0">
                <a:solidFill>
                  <a:schemeClr val="bg1"/>
                </a:solidFill>
                <a:latin typeface="+mn-lt"/>
              </a:rPr>
              <a:t>Regular Opening Procedures </a:t>
            </a:r>
          </a:p>
        </p:txBody>
      </p:sp>
      <p:sp>
        <p:nvSpPr>
          <p:cNvPr id="3" name="Content Placeholder 2"/>
          <p:cNvSpPr>
            <a:spLocks noGrp="1"/>
          </p:cNvSpPr>
          <p:nvPr>
            <p:ph idx="1"/>
          </p:nvPr>
        </p:nvSpPr>
        <p:spPr>
          <a:xfrm>
            <a:off x="247550" y="1055280"/>
            <a:ext cx="11839575" cy="5514715"/>
          </a:xfrm>
        </p:spPr>
        <p:txBody>
          <a:bodyPr>
            <a:normAutofit/>
          </a:bodyPr>
          <a:lstStyle/>
          <a:p>
            <a:r>
              <a:rPr lang="en-US" sz="2400" dirty="0">
                <a:solidFill>
                  <a:schemeClr val="bg1"/>
                </a:solidFill>
              </a:rPr>
              <a:t>When you arrive at the summit identify the lock box to the left of the front doors to Eleven53.</a:t>
            </a:r>
          </a:p>
          <a:p>
            <a:r>
              <a:rPr lang="en-US" sz="2400" dirty="0">
                <a:solidFill>
                  <a:schemeClr val="bg1"/>
                </a:solidFill>
              </a:rPr>
              <a:t>The code to the lockbox is 153. Unlock the doors and immediately put the keys back in the lock box. The code will need to be put in again in order to lock the box. </a:t>
            </a:r>
          </a:p>
          <a:p>
            <a:r>
              <a:rPr lang="en-US" sz="2400" dirty="0">
                <a:solidFill>
                  <a:schemeClr val="bg1"/>
                </a:solidFill>
              </a:rPr>
              <a:t>Turn on the lights (located in kitchen) and the handheld radio so we can contact you up there. </a:t>
            </a:r>
          </a:p>
          <a:p>
            <a:r>
              <a:rPr lang="en-US" sz="2400" dirty="0">
                <a:solidFill>
                  <a:schemeClr val="bg1"/>
                </a:solidFill>
              </a:rPr>
              <a:t>Personal items can be placed in the small closet to the right of the front doors. The keys to the cabinets, kitchen door, and front doors will be hanging inside the door to that closet. </a:t>
            </a:r>
          </a:p>
          <a:p>
            <a:r>
              <a:rPr lang="en-US" sz="2400" dirty="0">
                <a:solidFill>
                  <a:schemeClr val="bg1"/>
                </a:solidFill>
              </a:rPr>
              <a:t>Turn on all of the trackballs, then exit the slideshows so all of the TVs are back on their front page menus.</a:t>
            </a:r>
          </a:p>
          <a:p>
            <a:r>
              <a:rPr lang="en-US" sz="2400" dirty="0">
                <a:solidFill>
                  <a:schemeClr val="bg1"/>
                </a:solidFill>
              </a:rPr>
              <a:t>Grab the keys from the closet, open the cabinet under the rock table, and remove the bucket. Use the kitchen sink to fill the bucket.</a:t>
            </a:r>
          </a:p>
          <a:p>
            <a:r>
              <a:rPr lang="en-US" sz="2400" dirty="0">
                <a:solidFill>
                  <a:schemeClr val="bg1"/>
                </a:solidFill>
              </a:rPr>
              <a:t>Ensure everything looks clean and ready - have fun!  </a:t>
            </a:r>
          </a:p>
          <a:p>
            <a:endParaRPr lang="en-US" sz="1600" dirty="0"/>
          </a:p>
          <a:p>
            <a:endParaRPr lang="en-US" sz="1600" dirty="0"/>
          </a:p>
        </p:txBody>
      </p:sp>
    </p:spTree>
    <p:extLst>
      <p:ext uri="{BB962C8B-B14F-4D97-AF65-F5344CB8AC3E}">
        <p14:creationId xmlns:p14="http://schemas.microsoft.com/office/powerpoint/2010/main" val="295530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43000"/>
            <a:ext cx="12192000" cy="9144000"/>
          </a:xfrm>
          <a:prstGeom prst="rect">
            <a:avLst/>
          </a:prstGeom>
        </p:spPr>
      </p:pic>
      <p:sp>
        <p:nvSpPr>
          <p:cNvPr id="5" name="Rectangle 4"/>
          <p:cNvSpPr/>
          <p:nvPr/>
        </p:nvSpPr>
        <p:spPr>
          <a:xfrm>
            <a:off x="195131" y="602236"/>
            <a:ext cx="11767127" cy="5105546"/>
          </a:xfrm>
          <a:prstGeom prst="rect">
            <a:avLst/>
          </a:prstGeom>
          <a:gradFill flip="none" rotWithShape="1">
            <a:gsLst>
              <a:gs pos="0">
                <a:schemeClr val="accent1">
                  <a:lumMod val="50000"/>
                </a:schemeClr>
              </a:gs>
              <a:gs pos="100000">
                <a:schemeClr val="accent1">
                  <a:lumMod val="75000"/>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076" y="759761"/>
            <a:ext cx="10515600" cy="752475"/>
          </a:xfrm>
        </p:spPr>
        <p:txBody>
          <a:bodyPr/>
          <a:lstStyle/>
          <a:p>
            <a:pPr algn="ctr"/>
            <a:r>
              <a:rPr lang="en-US" b="1" dirty="0">
                <a:solidFill>
                  <a:schemeClr val="bg1"/>
                </a:solidFill>
                <a:latin typeface="+mn-lt"/>
              </a:rPr>
              <a:t>Regular Closing Procedures </a:t>
            </a:r>
          </a:p>
        </p:txBody>
      </p:sp>
      <p:sp>
        <p:nvSpPr>
          <p:cNvPr id="3" name="Content Placeholder 2"/>
          <p:cNvSpPr>
            <a:spLocks noGrp="1"/>
          </p:cNvSpPr>
          <p:nvPr>
            <p:ph idx="1"/>
          </p:nvPr>
        </p:nvSpPr>
        <p:spPr>
          <a:xfrm>
            <a:off x="195131" y="1512236"/>
            <a:ext cx="11877963" cy="4521095"/>
          </a:xfrm>
        </p:spPr>
        <p:txBody>
          <a:bodyPr>
            <a:normAutofit/>
          </a:bodyPr>
          <a:lstStyle/>
          <a:p>
            <a:r>
              <a:rPr lang="en-US" sz="2400" dirty="0">
                <a:solidFill>
                  <a:schemeClr val="bg1"/>
                </a:solidFill>
              </a:rPr>
              <a:t>Begin by locking the front doors once the guests have exited to avoid anyone else coming in</a:t>
            </a:r>
          </a:p>
          <a:p>
            <a:r>
              <a:rPr lang="en-US" sz="2400" dirty="0">
                <a:solidFill>
                  <a:schemeClr val="bg1"/>
                </a:solidFill>
              </a:rPr>
              <a:t>Lock the back doors to keep wildlife and people from wandering in </a:t>
            </a:r>
          </a:p>
          <a:p>
            <a:r>
              <a:rPr lang="en-US" sz="2400" dirty="0">
                <a:solidFill>
                  <a:schemeClr val="bg1"/>
                </a:solidFill>
              </a:rPr>
              <a:t>Turn the monitors into slideshow mode – whichever scenic slideshow you’d like</a:t>
            </a:r>
          </a:p>
          <a:p>
            <a:pPr lvl="1"/>
            <a:r>
              <a:rPr lang="en-US" dirty="0">
                <a:solidFill>
                  <a:schemeClr val="bg1"/>
                </a:solidFill>
              </a:rPr>
              <a:t>Press select and back on the trackball at the same time or press with two fingers on the touchscreen</a:t>
            </a:r>
          </a:p>
          <a:p>
            <a:r>
              <a:rPr lang="en-US" sz="2400" dirty="0">
                <a:solidFill>
                  <a:schemeClr val="bg1"/>
                </a:solidFill>
              </a:rPr>
              <a:t>Turn off all the trackballs, but leave them where they are </a:t>
            </a:r>
          </a:p>
          <a:p>
            <a:r>
              <a:rPr lang="en-US" sz="2400" dirty="0">
                <a:solidFill>
                  <a:schemeClr val="bg1"/>
                </a:solidFill>
              </a:rPr>
              <a:t>Open the drain for the water at the rock station so it drains into the bucket. Then dump the water from the bucket into the kitchen sink </a:t>
            </a:r>
          </a:p>
          <a:p>
            <a:r>
              <a:rPr lang="en-US" sz="2400" dirty="0">
                <a:solidFill>
                  <a:schemeClr val="bg1"/>
                </a:solidFill>
              </a:rPr>
              <a:t>Use the sponge to clean up any water on the table top </a:t>
            </a:r>
          </a:p>
          <a:p>
            <a:r>
              <a:rPr lang="en-US" sz="2400" dirty="0">
                <a:solidFill>
                  <a:schemeClr val="bg1"/>
                </a:solidFill>
              </a:rPr>
              <a:t>Make sure everything is clean and organized for opening in the morning </a:t>
            </a:r>
          </a:p>
        </p:txBody>
      </p:sp>
    </p:spTree>
    <p:extLst>
      <p:ext uri="{BB962C8B-B14F-4D97-AF65-F5344CB8AC3E}">
        <p14:creationId xmlns:p14="http://schemas.microsoft.com/office/powerpoint/2010/main" val="344792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25007"/>
            <a:ext cx="10515600" cy="876534"/>
          </a:xfrm>
        </p:spPr>
        <p:txBody>
          <a:bodyPr/>
          <a:lstStyle/>
          <a:p>
            <a:pPr algn="ctr"/>
            <a:r>
              <a:rPr lang="en-US" dirty="0"/>
              <a:t>Quiz!</a:t>
            </a:r>
          </a:p>
        </p:txBody>
      </p:sp>
      <p:sp>
        <p:nvSpPr>
          <p:cNvPr id="3" name="Content Placeholder 2"/>
          <p:cNvSpPr>
            <a:spLocks noGrp="1"/>
          </p:cNvSpPr>
          <p:nvPr>
            <p:ph idx="1"/>
          </p:nvPr>
        </p:nvSpPr>
        <p:spPr>
          <a:xfrm>
            <a:off x="543972" y="1809645"/>
            <a:ext cx="11935327" cy="5707781"/>
          </a:xfrm>
        </p:spPr>
        <p:txBody>
          <a:bodyPr/>
          <a:lstStyle/>
          <a:p>
            <a:r>
              <a:rPr lang="en-US" dirty="0"/>
              <a:t>The code to the lockbox is ____</a:t>
            </a:r>
          </a:p>
          <a:p>
            <a:r>
              <a:rPr lang="en-US" dirty="0"/>
              <a:t>Where can you find the trackballs when they’re put away?</a:t>
            </a:r>
          </a:p>
          <a:p>
            <a:r>
              <a:rPr lang="en-US" dirty="0"/>
              <a:t>Where are the keys for the cabinets kept?</a:t>
            </a:r>
          </a:p>
          <a:p>
            <a:r>
              <a:rPr lang="en-US" dirty="0"/>
              <a:t>_____________ the trackballs when you’re closing</a:t>
            </a:r>
          </a:p>
          <a:p>
            <a:r>
              <a:rPr lang="en-US" dirty="0"/>
              <a:t>How do you get into the kitchen for access to the sink?</a:t>
            </a:r>
          </a:p>
          <a:p>
            <a:r>
              <a:rPr lang="en-US" dirty="0"/>
              <a:t>We store most things in the_________________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9949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host-mammothmountain.com/schedules/activities/Eleven53%20Stations%20Menus/Trackball%20Tip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750" y="365125"/>
            <a:ext cx="7184188" cy="62571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721600" y="5098473"/>
            <a:ext cx="489527" cy="932872"/>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8275782" y="5052291"/>
            <a:ext cx="554182" cy="9790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91927" y="6031345"/>
            <a:ext cx="2770909" cy="523220"/>
          </a:xfrm>
          <a:prstGeom prst="rect">
            <a:avLst/>
          </a:prstGeom>
          <a:noFill/>
        </p:spPr>
        <p:txBody>
          <a:bodyPr wrap="square" rtlCol="0">
            <a:spAutoFit/>
          </a:bodyPr>
          <a:lstStyle/>
          <a:p>
            <a:pPr algn="ctr"/>
            <a:r>
              <a:rPr lang="en-US" sz="1400" b="1" dirty="0"/>
              <a:t>PRESS BOTH AT THE SAME TIME TO TOGGLE SLIDESHOW ON/OFF</a:t>
            </a:r>
          </a:p>
        </p:txBody>
      </p:sp>
      <p:sp>
        <p:nvSpPr>
          <p:cNvPr id="10" name="TextBox 9"/>
          <p:cNvSpPr txBox="1"/>
          <p:nvPr/>
        </p:nvSpPr>
        <p:spPr>
          <a:xfrm>
            <a:off x="269702" y="1083129"/>
            <a:ext cx="4389120" cy="3770263"/>
          </a:xfrm>
          <a:prstGeom prst="rect">
            <a:avLst/>
          </a:prstGeom>
          <a:noFill/>
        </p:spPr>
        <p:txBody>
          <a:bodyPr wrap="square" rtlCol="0">
            <a:spAutoFit/>
          </a:bodyPr>
          <a:lstStyle/>
          <a:p>
            <a:pPr marL="285750" indent="-285750">
              <a:buFont typeface="Arial" panose="020B0604020202020204" pitchFamily="34" charset="0"/>
              <a:buChar char="•"/>
            </a:pPr>
            <a:r>
              <a:rPr lang="en-US" sz="1700" dirty="0"/>
              <a:t>Trackballs work like a computer mouse. Move the trackball around to move the mouse on the screen</a:t>
            </a:r>
          </a:p>
          <a:p>
            <a:endParaRPr lang="en-US" sz="1700" dirty="0"/>
          </a:p>
          <a:p>
            <a:pPr marL="285750" indent="-285750">
              <a:buFont typeface="Arial" panose="020B0604020202020204" pitchFamily="34" charset="0"/>
              <a:buChar char="•"/>
            </a:pPr>
            <a:r>
              <a:rPr lang="en-US" sz="1700" dirty="0"/>
              <a:t>Use the SELECT button as your left mouse click to select or click anything </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Use the BACK button to return to the previous page </a:t>
            </a:r>
          </a:p>
          <a:p>
            <a:pPr marL="285750" indent="-285750">
              <a:buFont typeface="Arial" panose="020B0604020202020204" pitchFamily="34" charset="0"/>
              <a:buChar char="•"/>
            </a:pPr>
            <a:endParaRPr lang="en-US" sz="1700" dirty="0"/>
          </a:p>
          <a:p>
            <a:endParaRPr lang="en-US" sz="1700" dirty="0"/>
          </a:p>
          <a:p>
            <a:endParaRPr lang="en-US" sz="1700" dirty="0"/>
          </a:p>
          <a:p>
            <a:endParaRPr lang="en-US" sz="1700" dirty="0"/>
          </a:p>
          <a:p>
            <a:endParaRPr lang="en-US" dirty="0"/>
          </a:p>
        </p:txBody>
      </p:sp>
    </p:spTree>
    <p:extLst>
      <p:ext uri="{BB962C8B-B14F-4D97-AF65-F5344CB8AC3E}">
        <p14:creationId xmlns:p14="http://schemas.microsoft.com/office/powerpoint/2010/main" val="193087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6D92DA-D81E-3095-8512-5FBD30F08604}"/>
              </a:ext>
            </a:extLst>
          </p:cNvPr>
          <p:cNvPicPr>
            <a:picLocks noChangeAspect="1"/>
          </p:cNvPicPr>
          <p:nvPr/>
        </p:nvPicPr>
        <p:blipFill>
          <a:blip r:embed="rId2"/>
          <a:stretch>
            <a:fillRect/>
          </a:stretch>
        </p:blipFill>
        <p:spPr>
          <a:xfrm>
            <a:off x="2650835" y="-4445"/>
            <a:ext cx="6881091" cy="6857686"/>
          </a:xfrm>
          <a:prstGeom prst="rect">
            <a:avLst/>
          </a:prstGeom>
        </p:spPr>
      </p:pic>
    </p:spTree>
    <p:extLst>
      <p:ext uri="{BB962C8B-B14F-4D97-AF65-F5344CB8AC3E}">
        <p14:creationId xmlns:p14="http://schemas.microsoft.com/office/powerpoint/2010/main" val="279865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09a5388-9af1-4c54-a41a-61a1689334f1@namprd0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327" r="7844"/>
          <a:stretch/>
        </p:blipFill>
        <p:spPr bwMode="auto">
          <a:xfrm rot="5400000">
            <a:off x="76965" y="688578"/>
            <a:ext cx="4015831" cy="36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f4d1f579-93b6-46be-81b0-a7dc94499e27@namprd0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056" t="11379" r="6591" b="8087"/>
          <a:stretch/>
        </p:blipFill>
        <p:spPr bwMode="auto">
          <a:xfrm rot="5400000">
            <a:off x="4922910" y="1201313"/>
            <a:ext cx="4015831" cy="26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9488" y="4742121"/>
            <a:ext cx="3765726" cy="1200329"/>
          </a:xfrm>
          <a:prstGeom prst="rect">
            <a:avLst/>
          </a:prstGeom>
          <a:noFill/>
        </p:spPr>
        <p:txBody>
          <a:bodyPr wrap="square" rtlCol="0">
            <a:spAutoFit/>
          </a:bodyPr>
          <a:lstStyle/>
          <a:p>
            <a:pPr algn="ctr"/>
            <a:r>
              <a:rPr lang="en-US" dirty="0"/>
              <a:t>The trackballs have an on/off switch on the bottom. This is also where you can see which computer the trackball is paired to go with </a:t>
            </a:r>
          </a:p>
        </p:txBody>
      </p:sp>
      <p:sp>
        <p:nvSpPr>
          <p:cNvPr id="5" name="TextBox 4"/>
          <p:cNvSpPr txBox="1"/>
          <p:nvPr/>
        </p:nvSpPr>
        <p:spPr>
          <a:xfrm>
            <a:off x="5156791" y="4827181"/>
            <a:ext cx="3732027" cy="1477328"/>
          </a:xfrm>
          <a:prstGeom prst="rect">
            <a:avLst/>
          </a:prstGeom>
          <a:noFill/>
        </p:spPr>
        <p:txBody>
          <a:bodyPr wrap="square" rtlCol="0">
            <a:spAutoFit/>
          </a:bodyPr>
          <a:lstStyle/>
          <a:p>
            <a:pPr algn="ctr"/>
            <a:r>
              <a:rPr lang="en-US" dirty="0"/>
              <a:t>The trackballs are loose in their position. When the trackball is turned upside down, the ball will fall out. Hold onto it when turning the device upside down </a:t>
            </a:r>
          </a:p>
        </p:txBody>
      </p:sp>
      <p:sp>
        <p:nvSpPr>
          <p:cNvPr id="12" name="Oval 11"/>
          <p:cNvSpPr/>
          <p:nvPr/>
        </p:nvSpPr>
        <p:spPr>
          <a:xfrm>
            <a:off x="952612" y="1130595"/>
            <a:ext cx="1142001" cy="6060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230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a:ext>
            </a:extLst>
          </a:blip>
          <a:srcRect l="886" r="659"/>
          <a:stretch/>
        </p:blipFill>
        <p:spPr>
          <a:xfrm>
            <a:off x="99752" y="0"/>
            <a:ext cx="12003580" cy="6858000"/>
          </a:xfrm>
          <a:prstGeom prst="rect">
            <a:avLst/>
          </a:prstGeom>
        </p:spPr>
      </p:pic>
      <p:sp>
        <p:nvSpPr>
          <p:cNvPr id="5" name="TextBox 4"/>
          <p:cNvSpPr txBox="1"/>
          <p:nvPr/>
        </p:nvSpPr>
        <p:spPr>
          <a:xfrm>
            <a:off x="268194" y="1200672"/>
            <a:ext cx="3524597" cy="923330"/>
          </a:xfrm>
          <a:prstGeom prst="rect">
            <a:avLst/>
          </a:prstGeom>
          <a:noFill/>
        </p:spPr>
        <p:txBody>
          <a:bodyPr wrap="square" rtlCol="0">
            <a:spAutoFit/>
          </a:bodyPr>
          <a:lstStyle/>
          <a:p>
            <a:r>
              <a:rPr lang="en-US" dirty="0"/>
              <a:t>Click or tap here to begin and to pause the slideshow</a:t>
            </a:r>
          </a:p>
          <a:p>
            <a:endParaRPr lang="en-US" dirty="0"/>
          </a:p>
        </p:txBody>
      </p:sp>
      <p:cxnSp>
        <p:nvCxnSpPr>
          <p:cNvPr id="9" name="Straight Arrow Connector 8"/>
          <p:cNvCxnSpPr/>
          <p:nvPr/>
        </p:nvCxnSpPr>
        <p:spPr>
          <a:xfrm flipH="1" flipV="1">
            <a:off x="1080655" y="299258"/>
            <a:ext cx="8312" cy="901415"/>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35141" y="1200672"/>
            <a:ext cx="4031673" cy="646331"/>
          </a:xfrm>
          <a:prstGeom prst="rect">
            <a:avLst/>
          </a:prstGeom>
          <a:noFill/>
        </p:spPr>
        <p:txBody>
          <a:bodyPr wrap="square" rtlCol="0">
            <a:spAutoFit/>
          </a:bodyPr>
          <a:lstStyle/>
          <a:p>
            <a:r>
              <a:rPr lang="en-US" dirty="0"/>
              <a:t>Click or tap here to open thumbnail images to skip to a specific image</a:t>
            </a:r>
          </a:p>
        </p:txBody>
      </p:sp>
      <p:cxnSp>
        <p:nvCxnSpPr>
          <p:cNvPr id="13" name="Straight Arrow Connector 12"/>
          <p:cNvCxnSpPr/>
          <p:nvPr/>
        </p:nvCxnSpPr>
        <p:spPr>
          <a:xfrm flipV="1">
            <a:off x="10424160" y="329655"/>
            <a:ext cx="2" cy="839586"/>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72742" y="133004"/>
            <a:ext cx="3408218" cy="923330"/>
          </a:xfrm>
          <a:prstGeom prst="rect">
            <a:avLst/>
          </a:prstGeom>
          <a:noFill/>
        </p:spPr>
        <p:txBody>
          <a:bodyPr wrap="square" rtlCol="0">
            <a:spAutoFit/>
          </a:bodyPr>
          <a:lstStyle/>
          <a:p>
            <a:pPr algn="ctr"/>
            <a:r>
              <a:rPr lang="en-US" b="1" dirty="0">
                <a:solidFill>
                  <a:schemeClr val="bg1"/>
                </a:solidFill>
              </a:rPr>
              <a:t>To see these options, tap with 2 fingers or press SELECT and BACK simultaneously on trackball</a:t>
            </a:r>
          </a:p>
        </p:txBody>
      </p:sp>
    </p:spTree>
    <p:extLst>
      <p:ext uri="{BB962C8B-B14F-4D97-AF65-F5344CB8AC3E}">
        <p14:creationId xmlns:p14="http://schemas.microsoft.com/office/powerpoint/2010/main" val="3986494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7617</TotalTime>
  <Words>2006</Words>
  <Application>Microsoft Office PowerPoint</Application>
  <PresentationFormat>Widescreen</PresentationFormat>
  <Paragraphs>136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1153 Reference Information</vt:lpstr>
      <vt:lpstr>The Interpretive Center – General Info </vt:lpstr>
      <vt:lpstr>Regular Opening Procedures </vt:lpstr>
      <vt:lpstr>Regular Closing Procedures </vt:lpstr>
      <vt:lpstr>Quiz!</vt:lpstr>
      <vt:lpstr>PowerPoint Presentation</vt:lpstr>
      <vt:lpstr>PowerPoint Presentation</vt:lpstr>
      <vt:lpstr>PowerPoint Presentation</vt:lpstr>
      <vt:lpstr>PowerPoint Presentation</vt:lpstr>
      <vt:lpstr>PowerPoint Presentation</vt:lpstr>
      <vt:lpstr>Quiz! </vt:lpstr>
      <vt:lpstr>PowerPoint Presentation</vt:lpstr>
      <vt:lpstr>PowerPoint Presentation</vt:lpstr>
      <vt:lpstr>PowerPoint Presentation</vt:lpstr>
      <vt:lpstr>PowerPoint Presentation</vt:lpstr>
      <vt:lpstr>PowerPoint Presentation</vt:lpstr>
      <vt:lpstr>Quiz!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vt:lpstr>
      <vt:lpstr>PowerPoint Presentation</vt:lpstr>
      <vt:lpstr>Special Event Closing Procedures </vt:lpstr>
      <vt:lpstr>PowerPoint Presentation</vt:lpstr>
    </vt:vector>
  </TitlesOfParts>
  <Company>Mammoth Resorts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PC and monitor operation</dc:title>
  <dc:creator>Sophie Hellinger (MM)</dc:creator>
  <cp:lastModifiedBy>Max Libre (MM)</cp:lastModifiedBy>
  <cp:revision>138</cp:revision>
  <dcterms:created xsi:type="dcterms:W3CDTF">2023-06-10T18:37:09Z</dcterms:created>
  <dcterms:modified xsi:type="dcterms:W3CDTF">2025-06-18T21:29:51Z</dcterms:modified>
</cp:coreProperties>
</file>