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handoutMasterIdLst>
    <p:handoutMasterId r:id="rId13"/>
  </p:handoutMasterIdLst>
  <p:sldIdLst>
    <p:sldId id="269" r:id="rId2"/>
    <p:sldId id="280" r:id="rId3"/>
    <p:sldId id="284" r:id="rId4"/>
    <p:sldId id="282" r:id="rId5"/>
    <p:sldId id="278" r:id="rId6"/>
    <p:sldId id="275" r:id="rId7"/>
    <p:sldId id="279" r:id="rId8"/>
    <p:sldId id="270" r:id="rId9"/>
    <p:sldId id="283"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14300D-CE83-FCA9-4D7A-71E7D2CC564A}" v="10" dt="2025-04-26T16:26:22.025"/>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28"/>
      </p:cViewPr>
      <p:guideLst/>
    </p:cSldViewPr>
  </p:slideViewPr>
  <p:notesTextViewPr>
    <p:cViewPr>
      <p:scale>
        <a:sx n="3" d="2"/>
        <a:sy n="3" d="2"/>
      </p:scale>
      <p:origin x="0" y="0"/>
    </p:cViewPr>
  </p:notesTextViewPr>
  <p:notesViewPr>
    <p:cSldViewPr snapToGrid="0" showGuides="1">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24834028099431E-2"/>
          <c:y val="3.7023094965272757E-2"/>
          <c:w val="0.91555947969739082"/>
          <c:h val="0.8131636751730158"/>
        </c:manualLayout>
      </c:layout>
      <c:barChart>
        <c:barDir val="col"/>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EC1-4E70-989E-64F9C562F97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EC1-4E70-989E-64F9C562F97B}"/>
            </c:ext>
          </c:extLst>
        </c:ser>
        <c:ser>
          <c:idx val="2"/>
          <c:order val="2"/>
          <c:tx>
            <c:strRef>
              <c:f>Sheet1!$D$1</c:f>
              <c:strCache>
                <c:ptCount val="1"/>
                <c:pt idx="0">
                  <c:v>Series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EC1-4E70-989E-64F9C562F97B}"/>
            </c:ext>
          </c:extLst>
        </c:ser>
        <c:dLbls>
          <c:showLegendKey val="0"/>
          <c:showVal val="0"/>
          <c:showCatName val="0"/>
          <c:showSerName val="0"/>
          <c:showPercent val="0"/>
          <c:showBubbleSize val="0"/>
        </c:dLbls>
        <c:gapWidth val="100"/>
        <c:overlap val="-24"/>
        <c:axId val="186813984"/>
        <c:axId val="186814376"/>
      </c:barChart>
      <c:catAx>
        <c:axId val="186813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814376"/>
        <c:crosses val="autoZero"/>
        <c:auto val="1"/>
        <c:lblAlgn val="ctr"/>
        <c:lblOffset val="100"/>
        <c:noMultiLvlLbl val="0"/>
      </c:catAx>
      <c:valAx>
        <c:axId val="186814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81398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spc="1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DF4E22-E98E-4F6B-977F-447F402EDE8D}" type="datetimeFigureOut">
              <a:rPr lang="en-US" smtClean="0"/>
              <a:t>4/27/2025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DC7F4F-41CA-4B09-9309-82952A673BCD}" type="slidenum">
              <a:rPr lang="en-US" smtClean="0"/>
              <a:t>‹#›</a:t>
            </a:fld>
            <a:endParaRPr lang="en-US" dirty="0"/>
          </a:p>
        </p:txBody>
      </p:sp>
    </p:spTree>
    <p:extLst>
      <p:ext uri="{BB962C8B-B14F-4D97-AF65-F5344CB8AC3E}">
        <p14:creationId xmlns:p14="http://schemas.microsoft.com/office/powerpoint/2010/main" val="1899143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2AA3D-838A-4524-93AE-BB6F4B6FC72A}" type="datetimeFigureOut">
              <a:rPr lang="en-US" smtClean="0"/>
              <a:t>4/27/2025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45297-9661-4111-AC4D-7C1869DFF06C}" type="slidenum">
              <a:rPr lang="en-US" smtClean="0"/>
              <a:t>‹#›</a:t>
            </a:fld>
            <a:endParaRPr lang="en-US" dirty="0"/>
          </a:p>
        </p:txBody>
      </p:sp>
    </p:spTree>
    <p:extLst>
      <p:ext uri="{BB962C8B-B14F-4D97-AF65-F5344CB8AC3E}">
        <p14:creationId xmlns:p14="http://schemas.microsoft.com/office/powerpoint/2010/main" val="419294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F9C73D9D-BEC1-4A36-A912-403F7B61D841}" type="datetime1">
              <a:rPr lang="en-US" smtClean="0"/>
              <a:t>4/27/2025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2FB8604-3E91-4806-A5CC-428F0C480F73}" type="slidenum">
              <a:rPr lang="en-US" smtClean="0"/>
              <a:pPr/>
              <a:t>‹#›</a:t>
            </a:fld>
            <a:endParaRPr lang="en-US" dirty="0"/>
          </a:p>
        </p:txBody>
      </p:sp>
    </p:spTree>
    <p:extLst>
      <p:ext uri="{BB962C8B-B14F-4D97-AF65-F5344CB8AC3E}">
        <p14:creationId xmlns:p14="http://schemas.microsoft.com/office/powerpoint/2010/main" val="2599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0D7670-55F0-4C01-BDA5-393F3358D0D1}" type="datetime1">
              <a:rPr lang="en-US" smtClean="0"/>
              <a:t>4/27/2025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147525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F570A4-2E99-4A4B-A2AC-4D556C089130}" type="datetime1">
              <a:rPr lang="en-US" smtClean="0"/>
              <a:t>4/27/2025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32927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0575F1-C798-4463-ADA9-541C94461F29}" type="datetime1">
              <a:rPr lang="en-US" smtClean="0"/>
              <a:t>4/27/2025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304277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E126DD13-DF4B-4719-A326-B4861EB71C66}" type="datetime1">
              <a:rPr lang="en-US" smtClean="0"/>
              <a:t>4/27/2025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12233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71DC53-4A94-4E7C-8BA7-C3E988DA2C17}" type="datetime1">
              <a:rPr lang="en-US" smtClean="0"/>
              <a:t>4/27/2025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231709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a:t>Click to edit Master title style</a:t>
            </a:r>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79912A-DA7D-4888-BF1A-FFA8B711273B}" type="datetime1">
              <a:rPr lang="en-US" smtClean="0"/>
              <a:t>4/27/2025</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197020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1F66FA-4CB5-42BA-9ECC-EDEC67A1D389}" type="datetime1">
              <a:rPr lang="en-US" smtClean="0"/>
              <a:t>4/27/2025</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320559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67B65-FBBA-46B4-B227-600DAFCC8EF0}" type="datetime1">
              <a:rPr lang="en-US" smtClean="0"/>
              <a:t>4/27/2025</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282059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C15529-BE6B-4FAF-92A8-E67316B287FA}" type="datetime1">
              <a:rPr lang="en-US" smtClean="0"/>
              <a:t>4/27/2025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11132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7DF48A-15DE-4D33-B881-E4E92245926D}" type="datetime1">
              <a:rPr lang="en-US" smtClean="0"/>
              <a:t>4/27/2025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349434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889459B6-5D04-429A-B7FB-48F7063307D2}" type="datetime1">
              <a:rPr lang="en-US" smtClean="0"/>
              <a:pPr/>
              <a:t>4/27/2025</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a:t>Add a footer</a:t>
            </a: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2FB8604-3E91-4806-A5CC-428F0C480F73}" type="slidenum">
              <a:rPr lang="en-US" smtClean="0"/>
              <a:pPr/>
              <a:t>‹#›</a:t>
            </a:fld>
            <a:endParaRPr lang="en-US" dirty="0"/>
          </a:p>
        </p:txBody>
      </p:sp>
    </p:spTree>
    <p:extLst>
      <p:ext uri="{BB962C8B-B14F-4D97-AF65-F5344CB8AC3E}">
        <p14:creationId xmlns:p14="http://schemas.microsoft.com/office/powerpoint/2010/main" val="195562301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mammothmountain.com/things-to-do/dining/eleven53-cafe" TargetMode="External"/><Relationship Id="rId2" Type="http://schemas.openxmlformats.org/officeDocument/2006/relationships/hyperlink" Target="https://www.mammothmountain.com/things-to-do/activities/scenic-gondola/explore-mammoth" TargetMode="Externa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ps.gov/depo/planyourvisit/reds-meadow-and-devils-postpile-shuttle-information.htm"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ADVENTURE CENTER ACTIVITIES</a:t>
            </a:r>
            <a:br>
              <a:rPr lang="en-US" dirty="0"/>
            </a:br>
            <a:r>
              <a:rPr lang="en-US" dirty="0"/>
              <a:t>SUMMER 2025</a:t>
            </a:r>
            <a:br>
              <a:rPr lang="en-US" dirty="0"/>
            </a:br>
            <a:r>
              <a:rPr lang="en-US" dirty="0"/>
              <a:t>KICK OFF</a:t>
            </a:r>
          </a:p>
        </p:txBody>
      </p:sp>
      <p:sp>
        <p:nvSpPr>
          <p:cNvPr id="3" name="Subtitle 2"/>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204252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666"/>
            <a:ext cx="10515600" cy="1325563"/>
          </a:xfrm>
        </p:spPr>
        <p:txBody>
          <a:bodyPr>
            <a:normAutofit fontScale="90000"/>
          </a:bodyPr>
          <a:lstStyle/>
          <a:p>
            <a:br>
              <a:rPr lang="en-US" sz="1800" dirty="0"/>
            </a:br>
            <a:br>
              <a:rPr lang="en-US" sz="1800" dirty="0"/>
            </a:br>
            <a:br>
              <a:rPr lang="en-US" sz="1800" dirty="0"/>
            </a:br>
            <a:r>
              <a:rPr lang="en-US" sz="4900" dirty="0"/>
              <a:t>RAINBOW FALLS</a:t>
            </a:r>
            <a:br>
              <a:rPr lang="en-US" sz="1800" dirty="0"/>
            </a:br>
            <a:endParaRPr lang="en-US" dirty="0"/>
          </a:p>
        </p:txBody>
      </p:sp>
      <p:graphicFrame>
        <p:nvGraphicFramePr>
          <p:cNvPr id="6" name="Content Placeholder 5" descr="Clustered column chart showing the values of 3 series for 4 categories"/>
          <p:cNvGraphicFramePr>
            <a:graphicFrameLocks noGrp="1"/>
          </p:cNvGraphicFramePr>
          <p:nvPr>
            <p:ph sz="half" idx="1"/>
            <p:extLst>
              <p:ext uri="{D42A27DB-BD31-4B8C-83A1-F6EECF244321}">
                <p14:modId xmlns:p14="http://schemas.microsoft.com/office/powerpoint/2010/main" val="2426329576"/>
              </p:ext>
            </p:extLst>
          </p:nvPr>
        </p:nvGraphicFramePr>
        <p:xfrm flipV="1">
          <a:off x="5974080" y="6176962"/>
          <a:ext cx="45719" cy="45719"/>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Rainbow Falls in Mammoth Lakes, California [OC][4032x3024] : EarthPor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56247" y="1521229"/>
            <a:ext cx="5897553" cy="44231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1521229"/>
            <a:ext cx="4288664" cy="4247317"/>
          </a:xfrm>
          <a:prstGeom prst="rect">
            <a:avLst/>
          </a:prstGeom>
          <a:noFill/>
          <a:ln>
            <a:solidFill>
              <a:schemeClr val="bg2"/>
            </a:solidFill>
          </a:ln>
        </p:spPr>
        <p:txBody>
          <a:bodyPr wrap="square" lIns="91440" tIns="45720" rIns="91440" bIns="45720" rtlCol="0" anchor="ctr" anchorCtr="1">
            <a:spAutoFit/>
          </a:bodyPr>
          <a:lstStyle/>
          <a:p>
            <a:r>
              <a:rPr lang="en-US" dirty="0"/>
              <a:t>REQUIRES A 1 ½ MILE EASY DOWNHILL HIKE</a:t>
            </a:r>
            <a:br>
              <a:rPr lang="en-US" dirty="0"/>
            </a:br>
            <a:r>
              <a:rPr lang="en-US" dirty="0"/>
              <a:t>FROM DEVILS POSTPILE RETURNING UP HILL TO  </a:t>
            </a:r>
            <a:br>
              <a:rPr lang="en-US" dirty="0"/>
            </a:br>
            <a:r>
              <a:rPr lang="en-US" dirty="0"/>
              <a:t>SHUTTLE STOP 10 REDS MEADOW </a:t>
            </a:r>
            <a:br>
              <a:rPr lang="en-US" dirty="0"/>
            </a:br>
            <a:r>
              <a:rPr lang="en-US" dirty="0"/>
              <a:t>RESORT FOR THE RETURN TO MAMMOTH</a:t>
            </a:r>
            <a:br>
              <a:rPr lang="en-US" dirty="0"/>
            </a:br>
            <a:r>
              <a:rPr lang="en-US" dirty="0"/>
              <a:t>ICE CREAM AVAILABLE AT THE STORE. </a:t>
            </a:r>
            <a:br>
              <a:rPr lang="en-US" dirty="0"/>
            </a:br>
            <a:r>
              <a:rPr lang="en-US" dirty="0"/>
              <a:t>REMIND THE GUESTS NO FOOD </a:t>
            </a:r>
            <a:br>
              <a:rPr lang="en-US" dirty="0"/>
            </a:br>
            <a:r>
              <a:rPr lang="en-US" dirty="0"/>
              <a:t>ALLOWED ON THE SHUTTLES</a:t>
            </a:r>
            <a:br>
              <a:rPr lang="en-US" dirty="0"/>
            </a:br>
            <a:br>
              <a:rPr lang="en-US" dirty="0"/>
            </a:br>
            <a:r>
              <a:rPr lang="en-US" dirty="0"/>
              <a:t>Rainbow Falls is accessed by riding the Devils Postpile/Red’s Meadow Shuttle</a:t>
            </a:r>
            <a:br>
              <a:rPr lang="en-US" dirty="0"/>
            </a:br>
            <a:endParaRPr lang="en-US">
              <a:cs typeface="Arial"/>
            </a:endParaRPr>
          </a:p>
        </p:txBody>
      </p:sp>
    </p:spTree>
    <p:extLst>
      <p:ext uri="{BB962C8B-B14F-4D97-AF65-F5344CB8AC3E}">
        <p14:creationId xmlns:p14="http://schemas.microsoft.com/office/powerpoint/2010/main" val="252401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FEW </a:t>
            </a:r>
            <a:br>
              <a:rPr lang="en-US" dirty="0"/>
            </a:br>
            <a:r>
              <a:rPr lang="en-US" dirty="0"/>
              <a:t>QUESTIONS TO ASK YOUR GUESTS</a:t>
            </a:r>
          </a:p>
        </p:txBody>
      </p:sp>
      <p:sp>
        <p:nvSpPr>
          <p:cNvPr id="3" name="Content Placeholder 2"/>
          <p:cNvSpPr>
            <a:spLocks noGrp="1"/>
          </p:cNvSpPr>
          <p:nvPr>
            <p:ph idx="1"/>
          </p:nvPr>
        </p:nvSpPr>
        <p:spPr>
          <a:xfrm>
            <a:off x="838200" y="1690688"/>
            <a:ext cx="10515600" cy="4802187"/>
          </a:xfrm>
        </p:spPr>
        <p:txBody>
          <a:bodyPr>
            <a:normAutofit fontScale="55000" lnSpcReduction="20000"/>
          </a:bodyPr>
          <a:lstStyle/>
          <a:p>
            <a:r>
              <a:rPr lang="en-US" sz="2700" u="sng" dirty="0"/>
              <a:t>What kind of activities are you interested in?</a:t>
            </a:r>
            <a:r>
              <a:rPr lang="en-US" sz="2700" dirty="0"/>
              <a:t> </a:t>
            </a:r>
          </a:p>
          <a:p>
            <a:r>
              <a:rPr lang="en-US" sz="2700" dirty="0"/>
              <a:t>We have:</a:t>
            </a:r>
          </a:p>
          <a:p>
            <a:pPr lvl="1"/>
            <a:r>
              <a:rPr lang="en-US" sz="2700" dirty="0"/>
              <a:t>Mountain Biking</a:t>
            </a:r>
          </a:p>
          <a:p>
            <a:pPr lvl="1"/>
            <a:r>
              <a:rPr lang="en-US" sz="2700" dirty="0"/>
              <a:t>Mountain Coaster </a:t>
            </a:r>
          </a:p>
          <a:p>
            <a:pPr lvl="1"/>
            <a:r>
              <a:rPr lang="en-US" sz="2700" dirty="0"/>
              <a:t>Scenic Gondola</a:t>
            </a:r>
          </a:p>
          <a:p>
            <a:pPr lvl="1"/>
            <a:r>
              <a:rPr lang="en-US" sz="2700" dirty="0"/>
              <a:t>Bus to Red’s Meadow-Devil’s Postpile</a:t>
            </a:r>
          </a:p>
          <a:p>
            <a:pPr lvl="1"/>
            <a:r>
              <a:rPr lang="en-US" sz="2700" dirty="0"/>
              <a:t>Kid’s activities (climbing wall, ropes course, zipline, Woolly’s mining, SAFE Archery, Bungee Trampoline) </a:t>
            </a:r>
          </a:p>
          <a:p>
            <a:pPr lvl="1"/>
            <a:r>
              <a:rPr lang="en-US" sz="2700" dirty="0"/>
              <a:t>Via Ferrata</a:t>
            </a:r>
          </a:p>
          <a:p>
            <a:pPr lvl="1"/>
            <a:r>
              <a:rPr lang="en-US" sz="2700" dirty="0"/>
              <a:t>Hiking</a:t>
            </a:r>
          </a:p>
          <a:p>
            <a:pPr lvl="1"/>
            <a:r>
              <a:rPr lang="en-US" sz="2700" dirty="0"/>
              <a:t>Kayaking and Paddle boarding</a:t>
            </a:r>
          </a:p>
          <a:p>
            <a:pPr lvl="1"/>
            <a:r>
              <a:rPr lang="en-US" sz="2700" dirty="0"/>
              <a:t>Fishing</a:t>
            </a:r>
          </a:p>
          <a:p>
            <a:pPr lvl="1"/>
            <a:r>
              <a:rPr lang="en-US" sz="2700" dirty="0"/>
              <a:t>Motor boat rentals</a:t>
            </a:r>
          </a:p>
          <a:p>
            <a:pPr lvl="1"/>
            <a:r>
              <a:rPr lang="en-US" sz="2700" dirty="0"/>
              <a:t>Horseback riding</a:t>
            </a:r>
          </a:p>
          <a:p>
            <a:pPr lvl="1"/>
            <a:r>
              <a:rPr lang="en-US" sz="2700" dirty="0"/>
              <a:t>Alpine Lake swimming</a:t>
            </a:r>
          </a:p>
          <a:p>
            <a:pPr lvl="1"/>
            <a:r>
              <a:rPr lang="en-US" sz="2700" dirty="0"/>
              <a:t>Scenic drives</a:t>
            </a:r>
          </a:p>
          <a:p>
            <a:pPr lvl="1"/>
            <a:r>
              <a:rPr lang="en-US" sz="2700" dirty="0"/>
              <a:t>Beaches</a:t>
            </a:r>
          </a:p>
          <a:p>
            <a:pPr lvl="1"/>
            <a:r>
              <a:rPr lang="en-US" sz="2700" dirty="0"/>
              <a:t>Museums</a:t>
            </a:r>
          </a:p>
          <a:p>
            <a:pPr lvl="1"/>
            <a:r>
              <a:rPr lang="en-US" sz="2700" dirty="0"/>
              <a:t>Village: Shopping, Restaurants, </a:t>
            </a:r>
            <a:r>
              <a:rPr lang="en-US" sz="2700"/>
              <a:t>Gallery, Music </a:t>
            </a:r>
            <a:r>
              <a:rPr lang="en-US" sz="2700" dirty="0"/>
              <a:t>events, and more </a:t>
            </a:r>
            <a:endParaRPr lang="en-US" sz="3500" dirty="0"/>
          </a:p>
          <a:p>
            <a:endParaRPr lang="en-US" sz="3500" dirty="0"/>
          </a:p>
          <a:p>
            <a:endParaRPr lang="en-US" dirty="0"/>
          </a:p>
        </p:txBody>
      </p:sp>
    </p:spTree>
    <p:extLst>
      <p:ext uri="{BB962C8B-B14F-4D97-AF65-F5344CB8AC3E}">
        <p14:creationId xmlns:p14="http://schemas.microsoft.com/office/powerpoint/2010/main" val="18846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69F5F3-CE1D-5C53-C1A7-EF5336CC41A0}"/>
              </a:ext>
            </a:extLst>
          </p:cNvPr>
          <p:cNvSpPr txBox="1"/>
          <p:nvPr/>
        </p:nvSpPr>
        <p:spPr>
          <a:xfrm>
            <a:off x="96799" y="712773"/>
            <a:ext cx="12279086" cy="5355312"/>
          </a:xfrm>
          <a:prstGeom prst="rect">
            <a:avLst/>
          </a:prstGeom>
          <a:noFill/>
          <a:ln>
            <a:solidFill>
              <a:schemeClr val="bg2"/>
            </a:solidFill>
          </a:ln>
        </p:spPr>
        <p:txBody>
          <a:bodyPr wrap="square">
            <a:spAutoFit/>
          </a:bodyPr>
          <a:lstStyle/>
          <a:p>
            <a:r>
              <a:rPr lang="en-US" sz="1800" u="sng" dirty="0"/>
              <a:t>How far are you wanting to go on your hike?</a:t>
            </a:r>
            <a:r>
              <a:rPr lang="en-US" sz="1800" dirty="0"/>
              <a:t> (So you can narrow down a list of possibilities)</a:t>
            </a:r>
          </a:p>
          <a:p>
            <a:r>
              <a:rPr lang="en-US" sz="1800" dirty="0"/>
              <a:t> </a:t>
            </a:r>
          </a:p>
          <a:p>
            <a:r>
              <a:rPr lang="en-US" sz="1800" u="sng" dirty="0"/>
              <a:t>Do you have water bottles, backpacks or fanny packs, hiking footwear, sunscreen and snacks?</a:t>
            </a:r>
            <a:r>
              <a:rPr lang="en-US" sz="1800" dirty="0"/>
              <a:t> (If it’s obvious that they’re prepared, no need to ask this. But a lot of people aren’t prepared. So you can determine if they should even be hiking, what length they might be able to do, or if they should go buy stuff first)</a:t>
            </a:r>
          </a:p>
          <a:p>
            <a:r>
              <a:rPr lang="en-US" sz="1800" dirty="0"/>
              <a:t> </a:t>
            </a:r>
          </a:p>
          <a:p>
            <a:r>
              <a:rPr lang="en-US" sz="1800" u="sng" dirty="0"/>
              <a:t>How many days are you here?</a:t>
            </a:r>
            <a:r>
              <a:rPr lang="en-US" sz="1800" dirty="0"/>
              <a:t> (So you can figure out how much time they have to do different activities. For example, if it’s overcast today, and they say they want to ride the gondola to the top, but they have 3 more days and it’s supposed to be sunny, recommend they do that tomorrow and figure something else out for them for today) </a:t>
            </a:r>
          </a:p>
          <a:p>
            <a:r>
              <a:rPr lang="en-US" sz="1800" dirty="0"/>
              <a:t>  </a:t>
            </a:r>
          </a:p>
          <a:p>
            <a:r>
              <a:rPr lang="en-US" sz="1800" u="sng" dirty="0"/>
              <a:t>Where are you heading next from Mammoth? </a:t>
            </a:r>
            <a:r>
              <a:rPr lang="en-US" sz="1800" dirty="0"/>
              <a:t>(So you can tell them about cool things to see along their way out of here. Going to LA? Stop by Red Rock Canyon State Park. Going to Vegas? Go through Death Valley and stop by </a:t>
            </a:r>
            <a:r>
              <a:rPr lang="en-US" sz="1800" dirty="0" err="1"/>
              <a:t>Badwater</a:t>
            </a:r>
            <a:r>
              <a:rPr lang="en-US" sz="1800" dirty="0"/>
              <a:t> Basin. Going to Reno? Stop by Mono Lake, Bodie or the Walker River)</a:t>
            </a:r>
          </a:p>
          <a:p>
            <a:r>
              <a:rPr lang="en-US" sz="1800" dirty="0"/>
              <a:t> </a:t>
            </a:r>
          </a:p>
          <a:p>
            <a:r>
              <a:rPr lang="en-US" sz="1800" u="sng" dirty="0"/>
              <a:t>Do you have a muzzle for your dog?</a:t>
            </a:r>
            <a:r>
              <a:rPr lang="en-US" sz="1800" dirty="0"/>
              <a:t> (This question is for people taking the shuttle to Red’s Meadow. Muzzles are required on the bus for dogs, even most service dogs, no exceptions – unless they have a fully enclosed breathable crate for the dog which is rare. Backpacks don’t count. All ESTA buses require muzzles, including in town. They can be purchased here)</a:t>
            </a:r>
          </a:p>
          <a:p>
            <a:endParaRPr lang="en-US" dirty="0"/>
          </a:p>
        </p:txBody>
      </p:sp>
    </p:spTree>
    <p:extLst>
      <p:ext uri="{BB962C8B-B14F-4D97-AF65-F5344CB8AC3E}">
        <p14:creationId xmlns:p14="http://schemas.microsoft.com/office/powerpoint/2010/main" val="256306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txBody>
          <a:bodyPr/>
          <a:lstStyle/>
          <a:p>
            <a:endParaRPr lang="en-US"/>
          </a:p>
        </p:txBody>
      </p:sp>
      <p:sp>
        <p:nvSpPr>
          <p:cNvPr id="4" name="Text Placeholder 3"/>
          <p:cNvSpPr>
            <a:spLocks noGrp="1"/>
          </p:cNvSpPr>
          <p:nvPr>
            <p:ph type="body" sz="half" idx="2"/>
          </p:nvPr>
        </p:nvSpPr>
        <p:spPr>
          <a:xfrm>
            <a:off x="425302" y="786809"/>
            <a:ext cx="4346723" cy="5074241"/>
          </a:xfrm>
        </p:spPr>
        <p:txBody>
          <a:bodyPr>
            <a:normAutofit/>
          </a:bodyPr>
          <a:lstStyle/>
          <a:p>
            <a:r>
              <a:rPr lang="en-US" b="1" cap="all" dirty="0"/>
              <a:t>ELEVEN53 INTERPRETIVE CENTER &amp; CAFÉ</a:t>
            </a:r>
          </a:p>
          <a:p>
            <a:r>
              <a:rPr lang="en-US" dirty="0"/>
              <a:t>Featuring exhibits for all ages, a knowledgeable docent, café and panoramic views of the Sierra and beyond. This is the central hub of the </a:t>
            </a:r>
            <a:r>
              <a:rPr lang="en-US" dirty="0">
                <a:hlinkClick r:id="rId2"/>
              </a:rPr>
              <a:t>Explore Mammoth</a:t>
            </a:r>
            <a:r>
              <a:rPr lang="en-US" dirty="0"/>
              <a:t> experience. Enjoy free access with your Scenic Gondola Ride ticket.</a:t>
            </a:r>
            <a:br>
              <a:rPr lang="en-US" dirty="0"/>
            </a:br>
            <a:br>
              <a:rPr lang="en-US" dirty="0"/>
            </a:br>
            <a:r>
              <a:rPr lang="en-US" dirty="0"/>
              <a:t>Exhibits change periodically. Topics may include volcanic history, geology and geography, weather patterns, cultural heritage, and natural history.</a:t>
            </a:r>
            <a:br>
              <a:rPr lang="en-US" dirty="0"/>
            </a:br>
            <a:br>
              <a:rPr lang="en-US" dirty="0"/>
            </a:br>
            <a:r>
              <a:rPr lang="en-US" dirty="0"/>
              <a:t>Enjoy lunch with a view at </a:t>
            </a:r>
            <a:r>
              <a:rPr lang="en-US" dirty="0">
                <a:hlinkClick r:id="rId3"/>
              </a:rPr>
              <a:t>Eleven53 Café</a:t>
            </a:r>
            <a:r>
              <a:rPr lang="en-US" dirty="0"/>
              <a:t>. Offering house-made sandwiches, soup, chili, and snacks.</a:t>
            </a:r>
          </a:p>
          <a:p>
            <a:endParaRPr lang="en-US" dirty="0"/>
          </a:p>
        </p:txBody>
      </p:sp>
      <p:pic>
        <p:nvPicPr>
          <p:cNvPr id="1026" name="Picture 2" descr="Child looking out the window through the viewfinder at Eleven53 Interpretive Center on the top of Mammoth Mount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2025" y="659219"/>
            <a:ext cx="7210867" cy="544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60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686" y="457199"/>
            <a:ext cx="3932237" cy="5964865"/>
          </a:xfrm>
        </p:spPr>
        <p:txBody>
          <a:bodyPr>
            <a:normAutofit fontScale="90000"/>
          </a:bodyPr>
          <a:lstStyle/>
          <a:p>
            <a:r>
              <a:rPr lang="en-US" b="1" cap="all" dirty="0"/>
              <a:t>THE PREMIER BIKE PARK IN THE U.S.</a:t>
            </a:r>
            <a:br>
              <a:rPr lang="en-US" b="1" cap="all" dirty="0"/>
            </a:br>
            <a:br>
              <a:rPr lang="en-US" b="1" cap="all" dirty="0"/>
            </a:br>
            <a:br>
              <a:rPr lang="en-US" dirty="0"/>
            </a:br>
            <a:r>
              <a:rPr lang="en-US" sz="2200" dirty="0"/>
              <a:t>Whether it’s your first time riding on dirt, or you’re a downhill wizard, the Mammoth Bike Park delivers the ultimate high-alpine riding experience for everyone. With 80+ miles of </a:t>
            </a:r>
            <a:r>
              <a:rPr lang="en-US" sz="2200" dirty="0" err="1"/>
              <a:t>singletrack</a:t>
            </a:r>
            <a:r>
              <a:rPr lang="en-US" sz="2200" dirty="0"/>
              <a:t> offering plenty of pavers, berms, jumps and drops, as well as our beginner-friendly Discovery Zone, there’s two-wheeled fun for all at the country’s premier lift-served bike park.</a:t>
            </a:r>
            <a:br>
              <a:rPr lang="en-US" sz="2200" dirty="0"/>
            </a:br>
            <a:endParaRPr lang="en-US" sz="2200" dirty="0"/>
          </a:p>
        </p:txBody>
      </p:sp>
      <p:pic>
        <p:nvPicPr>
          <p:cNvPr id="2052" name="Picture 4" descr="Mountain Biking the Mammoth Mountain Bike Park - Visit Mammoth"/>
          <p:cNvPicPr>
            <a:picLocks noChangeAspect="1" noChangeArrowheads="1"/>
          </p:cNvPicPr>
          <p:nvPr/>
        </p:nvPicPr>
        <p:blipFill rotWithShape="1">
          <a:blip r:embed="rId2">
            <a:extLst>
              <a:ext uri="{28A0092B-C50C-407E-A947-70E740481C1C}">
                <a14:useLocalDpi xmlns:a14="http://schemas.microsoft.com/office/drawing/2010/main" val="0"/>
              </a:ext>
            </a:extLst>
          </a:blip>
          <a:srcRect r="14827"/>
          <a:stretch/>
        </p:blipFill>
        <p:spPr bwMode="auto">
          <a:xfrm>
            <a:off x="5183189" y="1659553"/>
            <a:ext cx="6155372" cy="395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662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44095" y="733647"/>
            <a:ext cx="3932237" cy="5082953"/>
          </a:xfrm>
        </p:spPr>
        <p:txBody>
          <a:bodyPr>
            <a:normAutofit/>
          </a:bodyPr>
          <a:lstStyle/>
          <a:p>
            <a:r>
              <a:rPr lang="en-US" b="1" cap="all" dirty="0"/>
              <a:t>STACYC™ FULL THROTTLE PUMP TRACK</a:t>
            </a:r>
          </a:p>
          <a:p>
            <a:endParaRPr lang="en-US" dirty="0"/>
          </a:p>
          <a:p>
            <a:r>
              <a:rPr lang="en-US" dirty="0"/>
              <a:t>Hop on a STACYC™ powered stability cycle and take a spin around our pump track, where kids can get the feel for whoops, berms, and balance while having a blast. It's the perfect introduction to the Mammoth Bike Park for littler rippers.</a:t>
            </a:r>
          </a:p>
          <a:p>
            <a:br>
              <a:rPr lang="en-US" dirty="0"/>
            </a:br>
            <a:r>
              <a:rPr lang="en-US" i="1" dirty="0"/>
              <a:t>Generally suitable for riders under 75 lbs. who are able to use a balance bike. Full-face helmets are required and available, although you are encouraged to bring your own.</a:t>
            </a:r>
            <a:endParaRPr lang="en-US" dirty="0"/>
          </a:p>
          <a:p>
            <a:endParaRPr lang="en-US" dirty="0"/>
          </a:p>
        </p:txBody>
      </p:sp>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3893" t="2766" r="13893" b="4617"/>
          <a:stretch/>
        </p:blipFill>
        <p:spPr>
          <a:xfrm>
            <a:off x="5183188" y="1122218"/>
            <a:ext cx="6172200" cy="4513812"/>
          </a:xfrm>
        </p:spPr>
      </p:pic>
    </p:spTree>
    <p:extLst>
      <p:ext uri="{BB962C8B-B14F-4D97-AF65-F5344CB8AC3E}">
        <p14:creationId xmlns:p14="http://schemas.microsoft.com/office/powerpoint/2010/main" val="189835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HIKING TRAILS AT MAIN LODGE</a:t>
            </a:r>
          </a:p>
        </p:txBody>
      </p:sp>
      <p:sp>
        <p:nvSpPr>
          <p:cNvPr id="3" name="Content Placeholder 2"/>
          <p:cNvSpPr>
            <a:spLocks noGrp="1"/>
          </p:cNvSpPr>
          <p:nvPr>
            <p:ph idx="1"/>
          </p:nvPr>
        </p:nvSpPr>
        <p:spPr/>
        <p:txBody>
          <a:bodyPr>
            <a:normAutofit/>
          </a:bodyPr>
          <a:lstStyle/>
          <a:p>
            <a:r>
              <a:rPr lang="en-US" sz="2000" dirty="0"/>
              <a:t>MAIN LODGE TRAIL  2 MILES</a:t>
            </a:r>
          </a:p>
          <a:p>
            <a:endParaRPr lang="en-US" sz="2000" dirty="0"/>
          </a:p>
          <a:p>
            <a:r>
              <a:rPr lang="en-US" sz="2000" dirty="0"/>
              <a:t>ST ANTON TRAIL  3 MILES</a:t>
            </a:r>
          </a:p>
          <a:p>
            <a:endParaRPr lang="en-US" sz="2000" dirty="0"/>
          </a:p>
          <a:p>
            <a:r>
              <a:rPr lang="en-US" sz="2000" dirty="0"/>
              <a:t>OFF THE TOP MAMMOTH MTN TRAIL  5 MILES</a:t>
            </a:r>
          </a:p>
          <a:p>
            <a:endParaRPr lang="en-US" sz="2000" dirty="0"/>
          </a:p>
          <a:p>
            <a:r>
              <a:rPr lang="en-US" sz="2000" dirty="0"/>
              <a:t>TWIN LAKES TRAIL  3 MILES</a:t>
            </a:r>
          </a:p>
          <a:p>
            <a:endParaRPr lang="en-US" sz="2000" dirty="0"/>
          </a:p>
          <a:p>
            <a:r>
              <a:rPr lang="en-US" sz="2000" dirty="0"/>
              <a:t>MINARET TRAIL 1 ½ MILES</a:t>
            </a:r>
          </a:p>
          <a:p>
            <a:endParaRPr lang="en-US" sz="2000" dirty="0"/>
          </a:p>
          <a:p>
            <a:r>
              <a:rPr lang="en-US" sz="2000" dirty="0"/>
              <a:t>DISCOVERY TRAIL  ½ MILE</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947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lstStyle/>
          <a:p>
            <a:pPr marL="1828800" lvl="4" indent="0">
              <a:buNone/>
            </a:pPr>
            <a:endParaRPr lang="en-US" dirty="0"/>
          </a:p>
          <a:p>
            <a:pPr lvl="4"/>
            <a:endParaRPr lang="en-US" dirty="0"/>
          </a:p>
        </p:txBody>
      </p:sp>
      <p:sp>
        <p:nvSpPr>
          <p:cNvPr id="3" name="Content Placeholder 2"/>
          <p:cNvSpPr>
            <a:spLocks noGrp="1"/>
          </p:cNvSpPr>
          <p:nvPr>
            <p:ph sz="half" idx="2"/>
          </p:nvPr>
        </p:nvSpPr>
        <p:spPr/>
        <p:txBody>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690688"/>
            <a:ext cx="5981469" cy="4719753"/>
          </a:xfrm>
          <a:prstGeom prst="rect">
            <a:avLst/>
          </a:prstGeom>
        </p:spPr>
      </p:pic>
      <p:sp>
        <p:nvSpPr>
          <p:cNvPr id="4" name="TextBox 3"/>
          <p:cNvSpPr txBox="1"/>
          <p:nvPr/>
        </p:nvSpPr>
        <p:spPr>
          <a:xfrm>
            <a:off x="741063" y="398026"/>
            <a:ext cx="4838930" cy="2585323"/>
          </a:xfrm>
          <a:prstGeom prst="rect">
            <a:avLst/>
          </a:prstGeom>
          <a:noFill/>
          <a:ln>
            <a:solidFill>
              <a:schemeClr val="bg2"/>
            </a:solidFill>
          </a:ln>
        </p:spPr>
        <p:txBody>
          <a:bodyPr wrap="square" rtlCol="0" anchor="ctr" anchorCtr="1">
            <a:spAutoFit/>
          </a:bodyPr>
          <a:lstStyle/>
          <a:p>
            <a:endParaRPr lang="en-US"/>
          </a:p>
          <a:p>
            <a:r>
              <a:rPr lang="en-US" b="1" cap="all"/>
              <a:t>VISIT DEVILS POSTPILE, RAINBOW FALLS &amp; REDS MEADOW</a:t>
            </a:r>
          </a:p>
          <a:p>
            <a:r>
              <a:rPr lang="en-US"/>
              <a:t>The majesty of these natural wonders lie just over the shoulder of Mammoth Mountain in the San Joaquin River Valley. To preserve its pristine nature, visitors must ride the shuttle for access to the </a:t>
            </a:r>
            <a:r>
              <a:rPr lang="en-US">
                <a:hlinkClick r:id="rId3"/>
              </a:rPr>
              <a:t>Devils Postpile National Monument</a:t>
            </a:r>
            <a:r>
              <a:rPr lang="en-US"/>
              <a:t>.</a:t>
            </a:r>
          </a:p>
        </p:txBody>
      </p:sp>
      <p:sp>
        <p:nvSpPr>
          <p:cNvPr id="5" name="TextBox 4"/>
          <p:cNvSpPr txBox="1"/>
          <p:nvPr/>
        </p:nvSpPr>
        <p:spPr>
          <a:xfrm>
            <a:off x="6368902" y="700288"/>
            <a:ext cx="5082363" cy="577081"/>
          </a:xfrm>
          <a:prstGeom prst="rect">
            <a:avLst/>
          </a:prstGeom>
          <a:noFill/>
          <a:ln>
            <a:solidFill>
              <a:schemeClr val="bg2"/>
            </a:solidFill>
          </a:ln>
        </p:spPr>
        <p:txBody>
          <a:bodyPr wrap="square" rtlCol="0" anchor="ctr" anchorCtr="1">
            <a:spAutoFit/>
          </a:bodyPr>
          <a:lstStyle/>
          <a:p>
            <a:r>
              <a:rPr lang="en-US" sz="1050" b="1" dirty="0">
                <a:solidFill>
                  <a:schemeClr val="accent1"/>
                </a:solidFill>
              </a:rPr>
              <a:t>The Reds Meadow Valley Road to Devils </a:t>
            </a:r>
            <a:r>
              <a:rPr lang="en-US" sz="1050" b="1" dirty="0" err="1">
                <a:solidFill>
                  <a:schemeClr val="accent1"/>
                </a:solidFill>
              </a:rPr>
              <a:t>Postpile</a:t>
            </a:r>
            <a:r>
              <a:rPr lang="en-US" sz="1050" b="1" dirty="0">
                <a:solidFill>
                  <a:schemeClr val="accent1"/>
                </a:solidFill>
              </a:rPr>
              <a:t> National Monument is managed by the </a:t>
            </a:r>
            <a:r>
              <a:rPr lang="en-US" sz="1050" b="1" u="sng" dirty="0">
                <a:solidFill>
                  <a:schemeClr val="accent1"/>
                </a:solidFill>
                <a:hlinkClick r:id="rId3"/>
              </a:rPr>
              <a:t>National Park Service</a:t>
            </a:r>
            <a:r>
              <a:rPr lang="en-US" sz="1050" b="1" dirty="0">
                <a:solidFill>
                  <a:schemeClr val="accent1"/>
                </a:solidFill>
              </a:rPr>
              <a:t> and will be closed Mon-Thurs this summer for maintenance.</a:t>
            </a:r>
          </a:p>
        </p:txBody>
      </p:sp>
      <p:sp>
        <p:nvSpPr>
          <p:cNvPr id="6" name="TextBox 5"/>
          <p:cNvSpPr txBox="1"/>
          <p:nvPr/>
        </p:nvSpPr>
        <p:spPr>
          <a:xfrm>
            <a:off x="741063" y="3172579"/>
            <a:ext cx="4949456" cy="3139321"/>
          </a:xfrm>
          <a:prstGeom prst="rect">
            <a:avLst/>
          </a:prstGeom>
          <a:noFill/>
          <a:ln>
            <a:solidFill>
              <a:schemeClr val="bg2"/>
            </a:solidFill>
          </a:ln>
        </p:spPr>
        <p:txBody>
          <a:bodyPr wrap="square" rtlCol="0" anchor="ctr" anchorCtr="1">
            <a:spAutoFit/>
          </a:bodyPr>
          <a:lstStyle/>
          <a:p>
            <a:r>
              <a:rPr lang="en-US" sz="1000" b="1" cap="all" dirty="0"/>
              <a:t>SHUTTLE PICK UP AREAS</a:t>
            </a:r>
          </a:p>
          <a:p>
            <a:br>
              <a:rPr lang="en-US" sz="1000" dirty="0"/>
            </a:br>
            <a:r>
              <a:rPr lang="en-US" sz="1000" b="1" cap="all" dirty="0"/>
              <a:t>ADVENTURE CENTER</a:t>
            </a:r>
            <a:endParaRPr lang="en-US" sz="1000" dirty="0"/>
          </a:p>
          <a:p>
            <a:r>
              <a:rPr lang="en-US" sz="1000" dirty="0"/>
              <a:t>The shuttle line starts at the Woolly Mammoth statue in front of the Adventure Center. Shuttles are loaded on a first-come basis for all ticket holders within a boarding window. Please note that you may not be able to board the first shuttle within your reserved boarding window.</a:t>
            </a:r>
          </a:p>
          <a:p>
            <a:br>
              <a:rPr lang="en-US" sz="1000" dirty="0"/>
            </a:br>
            <a:r>
              <a:rPr lang="en-US" sz="1000" b="1" cap="all" dirty="0"/>
              <a:t>THE VILLAGE</a:t>
            </a:r>
            <a:endParaRPr lang="en-US" sz="1000" dirty="0"/>
          </a:p>
          <a:p>
            <a:r>
              <a:rPr lang="en-US" sz="1000" dirty="0"/>
              <a:t>The Devils </a:t>
            </a:r>
            <a:r>
              <a:rPr lang="en-US" sz="1000" dirty="0" err="1"/>
              <a:t>Postpile</a:t>
            </a:r>
            <a:r>
              <a:rPr lang="en-US" sz="1000" dirty="0"/>
              <a:t> Shuttles will transport visitors from the Village at 7:15 AM, 8 AM and 8:45 AM. From 9:00 AM Friday to11PM Sunday–4:30 PM, visitors can use the free Bike Park Shuttle to get from The Village to the Adventure Center at Main Lodge, which departs every 15 minutes from Stop #90 on Canyon Blvd. Priority boarding is given to ticketed bike park passengers.</a:t>
            </a:r>
          </a:p>
          <a:p>
            <a:endParaRPr lang="en-US" dirty="0"/>
          </a:p>
          <a:p>
            <a:r>
              <a:rPr lang="en-US" sz="1000" b="1" cap="all" dirty="0"/>
              <a:t>REDS MEADOW</a:t>
            </a:r>
            <a:endParaRPr lang="en-US" sz="1000" dirty="0"/>
          </a:p>
          <a:p>
            <a:r>
              <a:rPr lang="en-US" sz="1000" dirty="0"/>
              <a:t>Exiting the valley after 4:00 PM will result in longer wait times. The last bus departs Reds Meadow Resort at 7:00 PM Friday, Saturday and 11PM Sunday</a:t>
            </a:r>
            <a:br>
              <a:rPr lang="en-US" sz="1000" dirty="0"/>
            </a:br>
            <a:endParaRPr lang="en-US" sz="1000" dirty="0"/>
          </a:p>
        </p:txBody>
      </p:sp>
    </p:spTree>
    <p:extLst>
      <p:ext uri="{BB962C8B-B14F-4D97-AF65-F5344CB8AC3E}">
        <p14:creationId xmlns:p14="http://schemas.microsoft.com/office/powerpoint/2010/main" val="30342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666865" y="1684308"/>
            <a:ext cx="5181600" cy="4351338"/>
          </a:xfrm>
        </p:spPr>
        <p:txBody>
          <a:bodyPr>
            <a:normAutofit fontScale="92500" lnSpcReduction="10000"/>
          </a:bodyPr>
          <a:lstStyle/>
          <a:p>
            <a:pPr marL="1828800" lvl="4" indent="0">
              <a:buNone/>
            </a:pPr>
            <a:endParaRPr lang="en-US" dirty="0"/>
          </a:p>
          <a:p>
            <a:pPr lvl="0"/>
            <a:r>
              <a:rPr lang="en-US" sz="1400" dirty="0"/>
              <a:t>Vehicles entering area before 7AM or after 7 PM.</a:t>
            </a:r>
            <a:endParaRPr lang="en-US" sz="1300" dirty="0"/>
          </a:p>
          <a:p>
            <a:pPr lvl="0"/>
            <a:r>
              <a:rPr lang="en-US" sz="1400" dirty="0"/>
              <a:t>Vehicles transporting livestock, horse trailers, etc.</a:t>
            </a:r>
            <a:endParaRPr lang="en-US" sz="1300" dirty="0"/>
          </a:p>
          <a:p>
            <a:pPr lvl="0"/>
            <a:r>
              <a:rPr lang="en-US" sz="1400" dirty="0"/>
              <a:t>Vehicles carrying car top boats, canoes, kayaks, inflated float tubes.</a:t>
            </a:r>
            <a:endParaRPr lang="en-US" sz="1300" dirty="0"/>
          </a:p>
          <a:p>
            <a:pPr lvl="0"/>
            <a:r>
              <a:rPr lang="en-US" sz="1400" dirty="0"/>
              <a:t>Campers staying in the developed campsites in the valley (does NOT include Backpackers going into the backcountry).</a:t>
            </a:r>
            <a:endParaRPr lang="en-US" sz="1300" dirty="0"/>
          </a:p>
          <a:p>
            <a:pPr lvl="0"/>
            <a:r>
              <a:rPr lang="en-US" sz="1400" dirty="0"/>
              <a:t>Overnight resort guests and horseback riders.</a:t>
            </a:r>
            <a:endParaRPr lang="en-US" sz="1300" dirty="0"/>
          </a:p>
          <a:p>
            <a:pPr lvl="0"/>
            <a:r>
              <a:rPr lang="en-US" sz="1400" dirty="0"/>
              <a:t>Vehicles where a passenger has a handicapped placard/access pass.</a:t>
            </a:r>
            <a:endParaRPr lang="en-US" sz="1300" dirty="0"/>
          </a:p>
          <a:p>
            <a:pPr lvl="0"/>
            <a:r>
              <a:rPr lang="en-US" sz="1400" dirty="0"/>
              <a:t>Vehicles accompanied by a fishing guide authorized to do business in the valley.</a:t>
            </a:r>
            <a:endParaRPr lang="en-US" sz="1300" dirty="0"/>
          </a:p>
          <a:p>
            <a:pPr lvl="0"/>
            <a:r>
              <a:rPr lang="en-US" sz="1400" dirty="0"/>
              <a:t>Employees of Reds Resort, Devils </a:t>
            </a:r>
            <a:r>
              <a:rPr lang="en-US" sz="1400" dirty="0" err="1"/>
              <a:t>Postpile</a:t>
            </a:r>
            <a:r>
              <a:rPr lang="en-US" sz="1400" dirty="0"/>
              <a:t>, or the FS that live in the valley or are working on the valley in pay status (usually in Government Vehicle).</a:t>
            </a:r>
            <a:endParaRPr lang="en-US" sz="1300" dirty="0"/>
          </a:p>
          <a:p>
            <a:pPr lvl="0"/>
            <a:r>
              <a:rPr lang="en-US" sz="1400" dirty="0"/>
              <a:t>Any Federal, State, or local officer, or member of an organized rescue or fire fighting force in the performance of official duty. </a:t>
            </a:r>
            <a:endParaRPr lang="en-US" sz="1300" dirty="0"/>
          </a:p>
          <a:p>
            <a:pPr lvl="0"/>
            <a:r>
              <a:rPr lang="en-US" sz="1400" dirty="0"/>
              <a:t>Service vehicles having work in the valley (telephone co., delivery, tow trucks, etc.).</a:t>
            </a:r>
          </a:p>
          <a:p>
            <a:pPr lvl="0"/>
            <a:r>
              <a:rPr lang="en-US" sz="1400" dirty="0"/>
              <a:t>Any backpacker who are dropping off a food cache at Reds Meadow: they are only supposed to drop them off and then come right back.</a:t>
            </a:r>
            <a:endParaRPr lang="en-US" sz="1300" dirty="0"/>
          </a:p>
        </p:txBody>
      </p:sp>
      <p:sp>
        <p:nvSpPr>
          <p:cNvPr id="4" name="TextBox 3"/>
          <p:cNvSpPr txBox="1"/>
          <p:nvPr/>
        </p:nvSpPr>
        <p:spPr>
          <a:xfrm>
            <a:off x="838200" y="313977"/>
            <a:ext cx="4838930" cy="923330"/>
          </a:xfrm>
          <a:prstGeom prst="rect">
            <a:avLst/>
          </a:prstGeom>
          <a:noFill/>
          <a:ln>
            <a:solidFill>
              <a:schemeClr val="bg2"/>
            </a:solidFill>
          </a:ln>
        </p:spPr>
        <p:txBody>
          <a:bodyPr wrap="square" rtlCol="0" anchor="ctr" anchorCtr="1">
            <a:spAutoFit/>
          </a:bodyPr>
          <a:lstStyle/>
          <a:p>
            <a:endParaRPr lang="en-US" dirty="0"/>
          </a:p>
          <a:p>
            <a:r>
              <a:rPr lang="en-US" b="1" cap="all" dirty="0"/>
              <a:t>Exceptions to the red’s Meadow Shuttle</a:t>
            </a:r>
          </a:p>
        </p:txBody>
      </p:sp>
      <p:pic>
        <p:nvPicPr>
          <p:cNvPr id="1026" name="Picture 2" descr="shuttleb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3555" y="1237307"/>
            <a:ext cx="5043915" cy="378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56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sland design templat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Island design slides.potx" id="{5D7C5807-6DD8-49ED-901B-9094A9BD792B}" vid="{EDDDA1B0-F8E2-4B33-B027-7D47A75ECBBC}"/>
    </a:ext>
  </a:extLst>
</a:theme>
</file>

<file path=ppt/theme/theme2.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Island design slides</Template>
  <TotalTime>542</TotalTime>
  <Words>1207</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Island design template</vt:lpstr>
      <vt:lpstr>ADVENTURE CENTER ACTIVITIES SUMMER 2025 KICK OFF</vt:lpstr>
      <vt:lpstr>A FEW  QUESTIONS TO ASK YOUR GUESTS</vt:lpstr>
      <vt:lpstr>PowerPoint Presentation</vt:lpstr>
      <vt:lpstr>PowerPoint Presentation</vt:lpstr>
      <vt:lpstr>THE PREMIER BIKE PARK IN THE U.S.   Whether it’s your first time riding on dirt, or you’re a downhill wizard, the Mammoth Bike Park delivers the ultimate high-alpine riding experience for everyone. With 80+ miles of singletrack offering plenty of pavers, berms, jumps and drops, as well as our beginner-friendly Discovery Zone, there’s two-wheeled fun for all at the country’s premier lift-served bike park. </vt:lpstr>
      <vt:lpstr>PowerPoint Presentation</vt:lpstr>
      <vt:lpstr>HIKING TRAILS AT MAIN LODGE</vt:lpstr>
      <vt:lpstr>PowerPoint Presentation</vt:lpstr>
      <vt:lpstr>PowerPoint Presentation</vt:lpstr>
      <vt:lpstr>   RAINBOW FALLS </vt:lpstr>
    </vt:vector>
  </TitlesOfParts>
  <Company>Mammoth Resorts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ADVENTURE CENTER ACTIVITIES</dc:title>
  <dc:creator>Sam Nicolosi (MM)</dc:creator>
  <cp:lastModifiedBy>Brian Wilson (MM)</cp:lastModifiedBy>
  <cp:revision>65</cp:revision>
  <dcterms:created xsi:type="dcterms:W3CDTF">2023-06-11T17:57:17Z</dcterms:created>
  <dcterms:modified xsi:type="dcterms:W3CDTF">2025-04-27T19:59:18Z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